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2" r:id="rId15"/>
    <p:sldId id="269" r:id="rId16"/>
    <p:sldId id="270" r:id="rId17"/>
    <p:sldId id="271" r:id="rId18"/>
  </p:sldIdLst>
  <p:sldSz cx="18288000" cy="10287000"/>
  <p:notesSz cx="6858000" cy="9144000"/>
  <p:embeddedFontLst>
    <p:embeddedFont>
      <p:font typeface="Calibri" panose="020F0502020204030204" pitchFamily="34" charset="0"/>
      <p:regular r:id="rId19"/>
      <p:bold r:id="rId20"/>
      <p:italic r:id="rId21"/>
      <p:boldItalic r:id="rId22"/>
    </p:embeddedFont>
    <p:embeddedFont>
      <p:font typeface="Glacial Indifference" panose="020B0604020202020204" charset="0"/>
      <p:regular r:id="rId23"/>
    </p:embeddedFont>
    <p:embeddedFont>
      <p:font typeface="Glacial Indifference Bold" panose="020B0604020202020204" charset="0"/>
      <p:regular r:id="rId24"/>
    </p:embeddedFont>
    <p:embeddedFont>
      <p:font typeface="HK Grotesk"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5" d="100"/>
          <a:sy n="55" d="100"/>
        </p:scale>
        <p:origin x="662" y="4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jpeg>
</file>

<file path=ppt/media/image10.png>
</file>

<file path=ppt/media/image2.png>
</file>

<file path=ppt/media/image3.jpe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hyperlink" Target="https://github.com/karan226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a:off x="4338336" y="-3273956"/>
            <a:ext cx="9611327" cy="13560956"/>
          </a:xfrm>
          <a:custGeom>
            <a:avLst/>
            <a:gdLst/>
            <a:ahLst/>
            <a:cxnLst/>
            <a:rect l="l" t="t" r="r" b="b"/>
            <a:pathLst>
              <a:path w="9611327" h="13560956">
                <a:moveTo>
                  <a:pt x="0" y="0"/>
                </a:moveTo>
                <a:lnTo>
                  <a:pt x="9611328" y="0"/>
                </a:lnTo>
                <a:lnTo>
                  <a:pt x="9611328" y="13560956"/>
                </a:lnTo>
                <a:lnTo>
                  <a:pt x="0" y="13560956"/>
                </a:lnTo>
                <a:lnTo>
                  <a:pt x="0" y="0"/>
                </a:lnTo>
                <a:close/>
              </a:path>
            </a:pathLst>
          </a:custGeom>
          <a:blipFill>
            <a:blip r:embed="rId3"/>
            <a:stretch>
              <a:fillRect/>
            </a:stretch>
          </a:blipFill>
        </p:spPr>
      </p:sp>
      <p:sp>
        <p:nvSpPr>
          <p:cNvPr id="4" name="TextBox 4"/>
          <p:cNvSpPr txBox="1"/>
          <p:nvPr/>
        </p:nvSpPr>
        <p:spPr>
          <a:xfrm>
            <a:off x="5634747" y="2472509"/>
            <a:ext cx="7018505" cy="3370107"/>
          </a:xfrm>
          <a:prstGeom prst="rect">
            <a:avLst/>
          </a:prstGeom>
        </p:spPr>
        <p:txBody>
          <a:bodyPr lIns="0" tIns="0" rIns="0" bIns="0" rtlCol="0" anchor="t">
            <a:spAutoFit/>
          </a:bodyPr>
          <a:lstStyle/>
          <a:p>
            <a:pPr algn="ctr">
              <a:lnSpc>
                <a:spcPts val="8832"/>
              </a:lnSpc>
            </a:pPr>
            <a:r>
              <a:rPr lang="en-US" sz="7816">
                <a:solidFill>
                  <a:srgbClr val="FFFFFF"/>
                </a:solidFill>
                <a:latin typeface="Glacial Indifference Bold"/>
                <a:ea typeface="Glacial Indifference Bold"/>
                <a:cs typeface="Glacial Indifference Bold"/>
                <a:sym typeface="Glacial Indifference Bold"/>
              </a:rPr>
              <a:t>PYTORCH</a:t>
            </a:r>
          </a:p>
          <a:p>
            <a:pPr algn="ctr">
              <a:lnSpc>
                <a:spcPts val="8832"/>
              </a:lnSpc>
            </a:pPr>
            <a:r>
              <a:rPr lang="en-US" sz="7816">
                <a:solidFill>
                  <a:srgbClr val="FFFFFF"/>
                </a:solidFill>
                <a:latin typeface="Glacial Indifference Bold"/>
                <a:ea typeface="Glacial Indifference Bold"/>
                <a:cs typeface="Glacial Indifference Bold"/>
                <a:sym typeface="Glacial Indifference Bold"/>
              </a:rPr>
              <a:t>CAPSTONE</a:t>
            </a:r>
          </a:p>
          <a:p>
            <a:pPr algn="ctr">
              <a:lnSpc>
                <a:spcPts val="8832"/>
              </a:lnSpc>
            </a:pPr>
            <a:r>
              <a:rPr lang="en-US" sz="7816">
                <a:solidFill>
                  <a:srgbClr val="FFFFFF"/>
                </a:solidFill>
                <a:latin typeface="Glacial Indifference Bold"/>
                <a:ea typeface="Glacial Indifference Bold"/>
                <a:cs typeface="Glacial Indifference Bold"/>
                <a:sym typeface="Glacial Indifference Bold"/>
              </a:rPr>
              <a:t>PROJECT</a:t>
            </a:r>
          </a:p>
        </p:txBody>
      </p:sp>
      <p:sp>
        <p:nvSpPr>
          <p:cNvPr id="5" name="TextBox 5"/>
          <p:cNvSpPr txBox="1"/>
          <p:nvPr/>
        </p:nvSpPr>
        <p:spPr>
          <a:xfrm>
            <a:off x="6357871" y="6604793"/>
            <a:ext cx="5572258" cy="580316"/>
          </a:xfrm>
          <a:prstGeom prst="rect">
            <a:avLst/>
          </a:prstGeom>
        </p:spPr>
        <p:txBody>
          <a:bodyPr lIns="0" tIns="0" rIns="0" bIns="0" rtlCol="0" anchor="t">
            <a:spAutoFit/>
          </a:bodyPr>
          <a:lstStyle/>
          <a:p>
            <a:pPr algn="ctr">
              <a:lnSpc>
                <a:spcPts val="4764"/>
              </a:lnSpc>
              <a:spcBef>
                <a:spcPct val="0"/>
              </a:spcBef>
            </a:pPr>
            <a:r>
              <a:rPr lang="en-US" sz="3402">
                <a:solidFill>
                  <a:srgbClr val="FFFFFF"/>
                </a:solidFill>
                <a:latin typeface="HK Grotesk"/>
                <a:ea typeface="HK Grotesk"/>
                <a:cs typeface="HK Grotesk"/>
                <a:sym typeface="HK Grotesk"/>
              </a:rPr>
              <a:t>Weather Image Classification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741236" y="5406336"/>
            <a:ext cx="2409362" cy="4441219"/>
          </a:xfrm>
          <a:custGeom>
            <a:avLst/>
            <a:gdLst/>
            <a:ahLst/>
            <a:cxnLst/>
            <a:rect l="l" t="t" r="r" b="b"/>
            <a:pathLst>
              <a:path w="2409362" h="4441219">
                <a:moveTo>
                  <a:pt x="2409362" y="0"/>
                </a:moveTo>
                <a:lnTo>
                  <a:pt x="0" y="0"/>
                </a:lnTo>
                <a:lnTo>
                  <a:pt x="0" y="4441219"/>
                </a:lnTo>
                <a:lnTo>
                  <a:pt x="2409362" y="4441219"/>
                </a:lnTo>
                <a:lnTo>
                  <a:pt x="2409362" y="0"/>
                </a:lnTo>
                <a:close/>
              </a:path>
            </a:pathLst>
          </a:custGeom>
          <a:blipFill>
            <a:blip r:embed="rId3"/>
            <a:stretch>
              <a:fillRect/>
            </a:stretch>
          </a:blipFill>
        </p:spPr>
      </p:sp>
      <p:sp>
        <p:nvSpPr>
          <p:cNvPr id="4" name="TextBox 4"/>
          <p:cNvSpPr txBox="1"/>
          <p:nvPr/>
        </p:nvSpPr>
        <p:spPr>
          <a:xfrm>
            <a:off x="3773714" y="525590"/>
            <a:ext cx="9511540" cy="1044320"/>
          </a:xfrm>
          <a:prstGeom prst="rect">
            <a:avLst/>
          </a:prstGeom>
        </p:spPr>
        <p:txBody>
          <a:bodyPr lIns="0" tIns="0" rIns="0" bIns="0" rtlCol="0" anchor="t">
            <a:spAutoFit/>
          </a:bodyPr>
          <a:lstStyle/>
          <a:p>
            <a:pPr algn="r">
              <a:lnSpc>
                <a:spcPts val="8039"/>
              </a:lnSpc>
            </a:pPr>
            <a:r>
              <a:rPr lang="en-US" sz="7114">
                <a:solidFill>
                  <a:srgbClr val="FFFFFF"/>
                </a:solidFill>
                <a:latin typeface="Glacial Indifference Bold"/>
                <a:ea typeface="Glacial Indifference Bold"/>
                <a:cs typeface="Glacial Indifference Bold"/>
                <a:sym typeface="Glacial Indifference Bold"/>
              </a:rPr>
              <a:t>TRAINING STRATEGY</a:t>
            </a:r>
          </a:p>
        </p:txBody>
      </p:sp>
      <p:sp>
        <p:nvSpPr>
          <p:cNvPr id="5" name="TextBox 5"/>
          <p:cNvSpPr txBox="1"/>
          <p:nvPr/>
        </p:nvSpPr>
        <p:spPr>
          <a:xfrm>
            <a:off x="4138375" y="2144062"/>
            <a:ext cx="14149625" cy="5783635"/>
          </a:xfrm>
          <a:prstGeom prst="rect">
            <a:avLst/>
          </a:prstGeom>
        </p:spPr>
        <p:txBody>
          <a:bodyPr lIns="0" tIns="0" rIns="0" bIns="0" rtlCol="0" anchor="t">
            <a:spAutoFit/>
          </a:bodyPr>
          <a:lstStyle/>
          <a:p>
            <a:pPr>
              <a:lnSpc>
                <a:spcPts val="4146"/>
              </a:lnSpc>
              <a:spcBef>
                <a:spcPct val="0"/>
              </a:spcBef>
            </a:pPr>
            <a:r>
              <a:rPr lang="en-US" sz="3669" dirty="0">
                <a:solidFill>
                  <a:srgbClr val="FFFFFF"/>
                </a:solidFill>
                <a:latin typeface="Glacial Indifference Bold"/>
                <a:ea typeface="Glacial Indifference Bold"/>
                <a:cs typeface="Glacial Indifference Bold"/>
                <a:sym typeface="Glacial Indifference Bold"/>
              </a:rPr>
              <a:t>HYPERPARAMETER TUNING</a:t>
            </a:r>
          </a:p>
          <a:p>
            <a:pPr>
              <a:lnSpc>
                <a:spcPts val="4146"/>
              </a:lnSpc>
              <a:spcBef>
                <a:spcPct val="0"/>
              </a:spcBef>
            </a:pPr>
            <a:endParaRPr lang="en-US" sz="3669" dirty="0">
              <a:solidFill>
                <a:srgbClr val="FFFFFF"/>
              </a:solidFill>
              <a:latin typeface="Glacial Indifference Bold"/>
              <a:ea typeface="Glacial Indifference Bold"/>
              <a:cs typeface="Glacial Indifference Bold"/>
              <a:sym typeface="Glacial Indifference Bold"/>
            </a:endParaRPr>
          </a:p>
          <a:p>
            <a:pPr>
              <a:lnSpc>
                <a:spcPts val="4146"/>
              </a:lnSpc>
            </a:pPr>
            <a:r>
              <a:rPr lang="en-US" sz="3669" dirty="0">
                <a:solidFill>
                  <a:srgbClr val="FFFFFF"/>
                </a:solidFill>
                <a:latin typeface="Glacial Indifference"/>
                <a:ea typeface="Glacial Indifference"/>
                <a:cs typeface="Glacial Indifference"/>
                <a:sym typeface="Glacial Indifference"/>
              </a:rPr>
              <a:t>The combinations include learning rates of 0.001 and 0.0001 and batch sizes of 16, 32, 64.</a:t>
            </a:r>
          </a:p>
          <a:p>
            <a:pPr>
              <a:lnSpc>
                <a:spcPts val="4146"/>
              </a:lnSpc>
            </a:pPr>
            <a:endParaRPr lang="en-US" sz="3669" dirty="0">
              <a:solidFill>
                <a:srgbClr val="FFFFFF"/>
              </a:solidFill>
              <a:latin typeface="Glacial Indifference"/>
              <a:ea typeface="Glacial Indifference"/>
              <a:cs typeface="Glacial Indifference"/>
              <a:sym typeface="Glacial Indifference"/>
            </a:endParaRPr>
          </a:p>
          <a:p>
            <a:pPr>
              <a:lnSpc>
                <a:spcPts val="4146"/>
              </a:lnSpc>
            </a:pPr>
            <a:r>
              <a:rPr lang="en-US" sz="3669" dirty="0">
                <a:solidFill>
                  <a:srgbClr val="FFFFFF"/>
                </a:solidFill>
                <a:latin typeface="Glacial Indifference"/>
                <a:ea typeface="Glacial Indifference"/>
                <a:cs typeface="Glacial Indifference"/>
                <a:sym typeface="Glacial Indifference"/>
              </a:rPr>
              <a:t>Learning Rate: 0.001, Batch Size: 16, Validation Accuracy: 73.05% Learning Rate: 0.001, Batch Size: 32, Validation Accuracy: 82.14% Learning Rate: 0.001, Batch Size: 64, Validation Accuracy: 78.57% Learning Rate: 0.0001, Batch Size: 16, Validation Accuracy: 88.96% Learning Rate: 0.0001, Batch Size: 32, Validation Accuracy: 91.88% Learning Rate: 0.0001, Batch Size: 64, Validation Accuracy: 92.53%</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3773714" y="525590"/>
            <a:ext cx="9511540" cy="1044320"/>
          </a:xfrm>
          <a:prstGeom prst="rect">
            <a:avLst/>
          </a:prstGeom>
        </p:spPr>
        <p:txBody>
          <a:bodyPr lIns="0" tIns="0" rIns="0" bIns="0" rtlCol="0" anchor="t">
            <a:spAutoFit/>
          </a:bodyPr>
          <a:lstStyle/>
          <a:p>
            <a:pPr algn="r">
              <a:lnSpc>
                <a:spcPts val="8039"/>
              </a:lnSpc>
            </a:pPr>
            <a:r>
              <a:rPr lang="en-US" sz="7114">
                <a:solidFill>
                  <a:srgbClr val="FFFFFF"/>
                </a:solidFill>
                <a:latin typeface="Glacial Indifference Bold"/>
                <a:ea typeface="Glacial Indifference Bold"/>
                <a:cs typeface="Glacial Indifference Bold"/>
                <a:sym typeface="Glacial Indifference Bold"/>
              </a:rPr>
              <a:t>TRAINING STRATEGY</a:t>
            </a:r>
          </a:p>
        </p:txBody>
      </p:sp>
      <p:sp>
        <p:nvSpPr>
          <p:cNvPr id="4" name="Freeform 4"/>
          <p:cNvSpPr/>
          <p:nvPr/>
        </p:nvSpPr>
        <p:spPr>
          <a:xfrm flipH="1">
            <a:off x="741236" y="5406336"/>
            <a:ext cx="2409362" cy="4441219"/>
          </a:xfrm>
          <a:custGeom>
            <a:avLst/>
            <a:gdLst/>
            <a:ahLst/>
            <a:cxnLst/>
            <a:rect l="l" t="t" r="r" b="b"/>
            <a:pathLst>
              <a:path w="2409362" h="4441219">
                <a:moveTo>
                  <a:pt x="2409362" y="0"/>
                </a:moveTo>
                <a:lnTo>
                  <a:pt x="0" y="0"/>
                </a:lnTo>
                <a:lnTo>
                  <a:pt x="0" y="4441219"/>
                </a:lnTo>
                <a:lnTo>
                  <a:pt x="2409362" y="4441219"/>
                </a:lnTo>
                <a:lnTo>
                  <a:pt x="2409362" y="0"/>
                </a:lnTo>
                <a:close/>
              </a:path>
            </a:pathLst>
          </a:custGeom>
          <a:blipFill>
            <a:blip r:embed="rId3"/>
            <a:stretch>
              <a:fillRect/>
            </a:stretch>
          </a:blipFill>
        </p:spPr>
      </p:sp>
      <p:sp>
        <p:nvSpPr>
          <p:cNvPr id="5" name="TextBox 5"/>
          <p:cNvSpPr txBox="1"/>
          <p:nvPr/>
        </p:nvSpPr>
        <p:spPr>
          <a:xfrm>
            <a:off x="4366726" y="2270026"/>
            <a:ext cx="13921274" cy="7145782"/>
          </a:xfrm>
          <a:prstGeom prst="rect">
            <a:avLst/>
          </a:prstGeom>
        </p:spPr>
        <p:txBody>
          <a:bodyPr lIns="0" tIns="0" rIns="0" bIns="0" rtlCol="0" anchor="t">
            <a:spAutoFit/>
          </a:bodyPr>
          <a:lstStyle/>
          <a:p>
            <a:pPr algn="ctr">
              <a:lnSpc>
                <a:spcPts val="5101"/>
              </a:lnSpc>
              <a:spcBef>
                <a:spcPct val="0"/>
              </a:spcBef>
            </a:pPr>
            <a:r>
              <a:rPr lang="en-US" sz="4514" dirty="0">
                <a:solidFill>
                  <a:srgbClr val="FFFFFF"/>
                </a:solidFill>
                <a:latin typeface="Glacial Indifference Bold"/>
                <a:ea typeface="Glacial Indifference Bold"/>
                <a:cs typeface="Glacial Indifference Bold"/>
                <a:sym typeface="Glacial Indifference Bold"/>
              </a:rPr>
              <a:t>FINE-TUNING</a:t>
            </a:r>
          </a:p>
          <a:p>
            <a:pPr marL="974628" lvl="1" indent="-487314">
              <a:lnSpc>
                <a:spcPts val="5101"/>
              </a:lnSpc>
              <a:spcBef>
                <a:spcPct val="0"/>
              </a:spcBef>
              <a:buFont typeface="Arial"/>
              <a:buChar char="•"/>
            </a:pPr>
            <a:r>
              <a:rPr lang="en-US" sz="4514" dirty="0">
                <a:solidFill>
                  <a:srgbClr val="FFFFFF"/>
                </a:solidFill>
                <a:latin typeface="Glacial Indifference"/>
                <a:ea typeface="Glacial Indifference"/>
                <a:cs typeface="Glacial Indifference"/>
                <a:sym typeface="Glacial Indifference"/>
              </a:rPr>
              <a:t>The final layers were trained on the dataset to adapt the model to the specific task.</a:t>
            </a:r>
          </a:p>
          <a:p>
            <a:pPr>
              <a:lnSpc>
                <a:spcPts val="5101"/>
              </a:lnSpc>
              <a:spcBef>
                <a:spcPct val="0"/>
              </a:spcBef>
            </a:pPr>
            <a:endParaRPr lang="en-US" sz="4514" dirty="0">
              <a:solidFill>
                <a:srgbClr val="FFFFFF"/>
              </a:solidFill>
              <a:latin typeface="Glacial Indifference"/>
              <a:ea typeface="Glacial Indifference"/>
              <a:cs typeface="Glacial Indifference"/>
              <a:sym typeface="Glacial Indifference"/>
            </a:endParaRPr>
          </a:p>
          <a:p>
            <a:pPr marL="974628" lvl="1" indent="-487314">
              <a:lnSpc>
                <a:spcPts val="5101"/>
              </a:lnSpc>
              <a:spcBef>
                <a:spcPct val="0"/>
              </a:spcBef>
              <a:buFont typeface="Arial"/>
              <a:buChar char="•"/>
            </a:pPr>
            <a:r>
              <a:rPr lang="en-US" sz="4514" dirty="0">
                <a:solidFill>
                  <a:srgbClr val="FFFFFF"/>
                </a:solidFill>
                <a:latin typeface="Glacial Indifference"/>
                <a:ea typeface="Glacial Indifference"/>
                <a:cs typeface="Glacial Indifference"/>
                <a:sym typeface="Glacial Indifference"/>
              </a:rPr>
              <a:t>Once the final layers were trained, specific layers  of the pre-trained model were progressively unfrozen and trained with a smaller learning rate.</a:t>
            </a:r>
          </a:p>
          <a:p>
            <a:pPr>
              <a:lnSpc>
                <a:spcPts val="5101"/>
              </a:lnSpc>
              <a:spcBef>
                <a:spcPct val="0"/>
              </a:spcBef>
            </a:pPr>
            <a:endParaRPr lang="en-US" sz="4514" dirty="0">
              <a:solidFill>
                <a:srgbClr val="FFFFFF"/>
              </a:solidFill>
              <a:latin typeface="Glacial Indifference"/>
              <a:ea typeface="Glacial Indifference"/>
              <a:cs typeface="Glacial Indifference"/>
              <a:sym typeface="Glacial Indifference"/>
            </a:endParaRPr>
          </a:p>
          <a:p>
            <a:pPr marL="974628" lvl="1" indent="-487314">
              <a:lnSpc>
                <a:spcPts val="5101"/>
              </a:lnSpc>
              <a:spcBef>
                <a:spcPct val="0"/>
              </a:spcBef>
              <a:buFont typeface="Arial"/>
              <a:buChar char="•"/>
            </a:pPr>
            <a:r>
              <a:rPr lang="en-US" sz="4514" dirty="0">
                <a:solidFill>
                  <a:srgbClr val="FFFFFF"/>
                </a:solidFill>
                <a:latin typeface="Glacial Indifference"/>
                <a:ea typeface="Glacial Indifference"/>
                <a:cs typeface="Glacial Indifference"/>
                <a:sym typeface="Glacial Indifference"/>
              </a:rPr>
              <a:t>This allowed the model to retain the valuable features learned from the dataset while fine-tuning it to better suit the weather classification task.</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TextBox 4"/>
          <p:cNvSpPr txBox="1"/>
          <p:nvPr/>
        </p:nvSpPr>
        <p:spPr>
          <a:xfrm>
            <a:off x="1028700" y="517098"/>
            <a:ext cx="8974312" cy="1044320"/>
          </a:xfrm>
          <a:prstGeom prst="rect">
            <a:avLst/>
          </a:prstGeom>
        </p:spPr>
        <p:txBody>
          <a:bodyPr lIns="0" tIns="0" rIns="0" bIns="0" rtlCol="0" anchor="t">
            <a:spAutoFit/>
          </a:bodyPr>
          <a:lstStyle/>
          <a:p>
            <a:pPr algn="l">
              <a:lnSpc>
                <a:spcPts val="8039"/>
              </a:lnSpc>
            </a:pPr>
            <a:r>
              <a:rPr lang="en-US" sz="7114">
                <a:solidFill>
                  <a:srgbClr val="FFFFFF"/>
                </a:solidFill>
                <a:latin typeface="Glacial Indifference Bold"/>
                <a:ea typeface="Glacial Indifference Bold"/>
                <a:cs typeface="Glacial Indifference Bold"/>
                <a:sym typeface="Glacial Indifference Bold"/>
              </a:rPr>
              <a:t>MODEL EVALUATION</a:t>
            </a:r>
          </a:p>
        </p:txBody>
      </p:sp>
      <p:sp>
        <p:nvSpPr>
          <p:cNvPr id="5" name="TextBox 5"/>
          <p:cNvSpPr txBox="1"/>
          <p:nvPr/>
        </p:nvSpPr>
        <p:spPr>
          <a:xfrm>
            <a:off x="462614" y="1848204"/>
            <a:ext cx="13169929" cy="8271495"/>
          </a:xfrm>
          <a:prstGeom prst="rect">
            <a:avLst/>
          </a:prstGeom>
        </p:spPr>
        <p:txBody>
          <a:bodyPr lIns="0" tIns="0" rIns="0" bIns="0" rtlCol="0" anchor="t">
            <a:spAutoFit/>
          </a:bodyPr>
          <a:lstStyle/>
          <a:p>
            <a:pPr algn="l">
              <a:lnSpc>
                <a:spcPts val="4293"/>
              </a:lnSpc>
              <a:spcBef>
                <a:spcPct val="0"/>
              </a:spcBef>
            </a:pPr>
            <a:r>
              <a:rPr lang="en-US" sz="3799" dirty="0">
                <a:solidFill>
                  <a:srgbClr val="FFFFFF"/>
                </a:solidFill>
                <a:latin typeface="Glacial Indifference"/>
                <a:ea typeface="Glacial Indifference"/>
                <a:cs typeface="Glacial Indifference"/>
                <a:sym typeface="Glacial Indifference"/>
              </a:rPr>
              <a:t>The model's performance was evaluated using several metrics and visualizations :</a:t>
            </a:r>
          </a:p>
          <a:p>
            <a:pPr algn="l">
              <a:lnSpc>
                <a:spcPts val="4293"/>
              </a:lnSpc>
              <a:spcBef>
                <a:spcPct val="0"/>
              </a:spcBef>
            </a:pPr>
            <a:endParaRPr lang="en-US" sz="3799" dirty="0">
              <a:solidFill>
                <a:srgbClr val="FFFFFF"/>
              </a:solidFill>
              <a:latin typeface="Glacial Indifference"/>
              <a:ea typeface="Glacial Indifference"/>
              <a:cs typeface="Glacial Indifference"/>
              <a:sym typeface="Glacial Indifference"/>
            </a:endParaRPr>
          </a:p>
          <a:p>
            <a:pPr algn="l">
              <a:lnSpc>
                <a:spcPts val="4293"/>
              </a:lnSpc>
              <a:spcBef>
                <a:spcPct val="0"/>
              </a:spcBef>
            </a:pPr>
            <a:r>
              <a:rPr lang="en-US" sz="3799" dirty="0">
                <a:solidFill>
                  <a:srgbClr val="FFFFFF"/>
                </a:solidFill>
                <a:latin typeface="Glacial Indifference Bold"/>
                <a:ea typeface="Glacial Indifference Bold"/>
                <a:cs typeface="Glacial Indifference Bold"/>
                <a:sym typeface="Glacial Indifference Bold"/>
              </a:rPr>
              <a:t>ACCURACY</a:t>
            </a:r>
          </a:p>
          <a:p>
            <a:pPr algn="l">
              <a:lnSpc>
                <a:spcPts val="4293"/>
              </a:lnSpc>
              <a:spcBef>
                <a:spcPct val="0"/>
              </a:spcBef>
            </a:pPr>
            <a:r>
              <a:rPr lang="en-US" sz="3799" dirty="0">
                <a:solidFill>
                  <a:srgbClr val="FFFFFF"/>
                </a:solidFill>
                <a:latin typeface="Glacial Indifference"/>
                <a:ea typeface="Glacial Indifference"/>
                <a:cs typeface="Glacial Indifference"/>
                <a:sym typeface="Glacial Indifference"/>
              </a:rPr>
              <a:t>The test accuracy achieved by the model was 82.50%, indicating the proportion of correctly classified images out of the total test images.</a:t>
            </a:r>
          </a:p>
          <a:p>
            <a:pPr algn="l">
              <a:lnSpc>
                <a:spcPts val="4293"/>
              </a:lnSpc>
              <a:spcBef>
                <a:spcPct val="0"/>
              </a:spcBef>
            </a:pPr>
            <a:endParaRPr lang="en-US" sz="3799" dirty="0">
              <a:solidFill>
                <a:srgbClr val="FFFFFF"/>
              </a:solidFill>
              <a:latin typeface="Glacial Indifference"/>
              <a:ea typeface="Glacial Indifference"/>
              <a:cs typeface="Glacial Indifference"/>
              <a:sym typeface="Glacial Indifference"/>
            </a:endParaRPr>
          </a:p>
          <a:p>
            <a:pPr algn="l">
              <a:lnSpc>
                <a:spcPts val="4293"/>
              </a:lnSpc>
              <a:spcBef>
                <a:spcPct val="0"/>
              </a:spcBef>
            </a:pPr>
            <a:r>
              <a:rPr lang="en-US" sz="3799" dirty="0">
                <a:solidFill>
                  <a:srgbClr val="FFFFFF"/>
                </a:solidFill>
                <a:latin typeface="Glacial Indifference Bold"/>
                <a:ea typeface="Glacial Indifference Bold"/>
                <a:cs typeface="Glacial Indifference Bold"/>
                <a:sym typeface="Glacial Indifference Bold"/>
              </a:rPr>
              <a:t>CONFUSION MATRIX</a:t>
            </a:r>
          </a:p>
          <a:p>
            <a:pPr algn="l">
              <a:lnSpc>
                <a:spcPts val="4293"/>
              </a:lnSpc>
              <a:spcBef>
                <a:spcPct val="0"/>
              </a:spcBef>
            </a:pPr>
            <a:r>
              <a:rPr lang="en-US" sz="3799" dirty="0">
                <a:solidFill>
                  <a:srgbClr val="FFFFFF"/>
                </a:solidFill>
                <a:latin typeface="Glacial Indifference"/>
                <a:ea typeface="Glacial Indifference"/>
                <a:cs typeface="Glacial Indifference"/>
                <a:sym typeface="Glacial Indifference"/>
              </a:rPr>
              <a:t>A confusion matrix was generated to visualize the performance across different weather categories. It provided insights into which classes were often confused by the model, helping to identify specific areas for improvement.</a:t>
            </a:r>
          </a:p>
          <a:p>
            <a:pPr algn="l">
              <a:lnSpc>
                <a:spcPts val="4293"/>
              </a:lnSpc>
              <a:spcBef>
                <a:spcPct val="0"/>
              </a:spcBef>
            </a:pPr>
            <a:endParaRPr lang="en-US" sz="3799" dirty="0">
              <a:solidFill>
                <a:srgbClr val="FFFFFF"/>
              </a:solidFill>
              <a:latin typeface="Glacial Indifference"/>
              <a:ea typeface="Glacial Indifference"/>
              <a:cs typeface="Glacial Indifference"/>
              <a:sym typeface="Glacial Indifference"/>
            </a:endParaRPr>
          </a:p>
          <a:p>
            <a:pPr algn="l">
              <a:lnSpc>
                <a:spcPts val="4293"/>
              </a:lnSpc>
              <a:spcBef>
                <a:spcPct val="0"/>
              </a:spcBef>
            </a:pPr>
            <a:endParaRPr lang="en-US" sz="3799" dirty="0">
              <a:solidFill>
                <a:srgbClr val="FFFFFF"/>
              </a:solidFill>
              <a:latin typeface="Glacial Indifference"/>
              <a:ea typeface="Glacial Indifference"/>
              <a:cs typeface="Glacial Indifference"/>
              <a:sym typeface="Glacial Indifferenc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TextBox 3"/>
          <p:cNvSpPr txBox="1"/>
          <p:nvPr/>
        </p:nvSpPr>
        <p:spPr>
          <a:xfrm>
            <a:off x="1028700" y="517098"/>
            <a:ext cx="8974312" cy="1044320"/>
          </a:xfrm>
          <a:prstGeom prst="rect">
            <a:avLst/>
          </a:prstGeom>
        </p:spPr>
        <p:txBody>
          <a:bodyPr wrap="square" lIns="0" tIns="0" rIns="0" bIns="0" rtlCol="0" anchor="t">
            <a:spAutoFit/>
          </a:bodyPr>
          <a:lstStyle/>
          <a:p>
            <a:pPr algn="l">
              <a:lnSpc>
                <a:spcPts val="8039"/>
              </a:lnSpc>
            </a:pPr>
            <a:r>
              <a:rPr lang="en-US" sz="7114" dirty="0">
                <a:solidFill>
                  <a:srgbClr val="FFFFFF"/>
                </a:solidFill>
                <a:latin typeface="Glacial Indifference Bold"/>
                <a:ea typeface="Glacial Indifference Bold"/>
                <a:cs typeface="Glacial Indifference Bold"/>
                <a:sym typeface="Glacial Indifference Bold"/>
              </a:rPr>
              <a:t>MODEL EVALUATION</a:t>
            </a:r>
          </a:p>
        </p:txBody>
      </p:sp>
      <p:sp>
        <p:nvSpPr>
          <p:cNvPr id="4" name="TextBox 4"/>
          <p:cNvSpPr txBox="1"/>
          <p:nvPr/>
        </p:nvSpPr>
        <p:spPr>
          <a:xfrm>
            <a:off x="251927" y="1855042"/>
            <a:ext cx="14215188" cy="7606157"/>
          </a:xfrm>
          <a:prstGeom prst="rect">
            <a:avLst/>
          </a:prstGeom>
        </p:spPr>
        <p:txBody>
          <a:bodyPr lIns="0" tIns="0" rIns="0" bIns="0" rtlCol="0" anchor="t">
            <a:spAutoFit/>
          </a:bodyPr>
          <a:lstStyle/>
          <a:p>
            <a:pPr algn="l">
              <a:lnSpc>
                <a:spcPts val="4293"/>
              </a:lnSpc>
              <a:spcBef>
                <a:spcPct val="0"/>
              </a:spcBef>
            </a:pPr>
            <a:r>
              <a:rPr lang="en-US" sz="3799" dirty="0">
                <a:solidFill>
                  <a:srgbClr val="FFFFFF"/>
                </a:solidFill>
                <a:latin typeface="Glacial Indifference Bold"/>
                <a:ea typeface="Glacial Indifference Bold"/>
                <a:cs typeface="Glacial Indifference Bold"/>
                <a:sym typeface="Glacial Indifference Bold"/>
              </a:rPr>
              <a:t>CLASSIFICATION REPORT</a:t>
            </a:r>
          </a:p>
          <a:p>
            <a:pPr algn="l">
              <a:lnSpc>
                <a:spcPts val="4293"/>
              </a:lnSpc>
              <a:spcBef>
                <a:spcPct val="0"/>
              </a:spcBef>
            </a:pPr>
            <a:r>
              <a:rPr lang="en-US" sz="3799" dirty="0">
                <a:solidFill>
                  <a:srgbClr val="FFFFFF"/>
                </a:solidFill>
                <a:latin typeface="Glacial Indifference"/>
                <a:ea typeface="Glacial Indifference"/>
                <a:cs typeface="Glacial Indifference"/>
                <a:sym typeface="Glacial Indifference"/>
              </a:rPr>
              <a:t>The classification report included precision, recall, and F1-score for each weather category. These metrics offered a detailed understanding of the model's performance in terms of correctly identifying true positives and minimizing false positives and negatives.</a:t>
            </a:r>
          </a:p>
          <a:p>
            <a:pPr algn="l">
              <a:lnSpc>
                <a:spcPts val="4293"/>
              </a:lnSpc>
              <a:spcBef>
                <a:spcPct val="0"/>
              </a:spcBef>
            </a:pPr>
            <a:endParaRPr lang="en-US" sz="3799" dirty="0">
              <a:solidFill>
                <a:srgbClr val="FFFFFF"/>
              </a:solidFill>
              <a:latin typeface="Glacial Indifference"/>
              <a:ea typeface="Glacial Indifference"/>
              <a:cs typeface="Glacial Indifference"/>
              <a:sym typeface="Glacial Indifference"/>
            </a:endParaRPr>
          </a:p>
          <a:p>
            <a:pPr algn="l">
              <a:lnSpc>
                <a:spcPts val="4293"/>
              </a:lnSpc>
              <a:spcBef>
                <a:spcPct val="0"/>
              </a:spcBef>
            </a:pPr>
            <a:r>
              <a:rPr lang="en-US" sz="3799" dirty="0">
                <a:solidFill>
                  <a:srgbClr val="FFFFFF"/>
                </a:solidFill>
                <a:latin typeface="Glacial Indifference Bold"/>
                <a:ea typeface="Glacial Indifference Bold"/>
                <a:cs typeface="Glacial Indifference Bold"/>
                <a:sym typeface="Glacial Indifference Bold"/>
              </a:rPr>
              <a:t>VISUALIZATIONS</a:t>
            </a:r>
          </a:p>
          <a:p>
            <a:pPr marL="820417" lvl="1" indent="-410209" algn="l">
              <a:lnSpc>
                <a:spcPts val="4293"/>
              </a:lnSpc>
              <a:spcBef>
                <a:spcPct val="0"/>
              </a:spcBef>
              <a:buFont typeface="Arial"/>
              <a:buChar char="•"/>
            </a:pPr>
            <a:r>
              <a:rPr lang="en-US" sz="3799" dirty="0">
                <a:solidFill>
                  <a:srgbClr val="FFFFFF"/>
                </a:solidFill>
                <a:latin typeface="Glacial Indifference"/>
                <a:ea typeface="Glacial Indifference"/>
                <a:cs typeface="Glacial Indifference"/>
                <a:sym typeface="Glacial Indifference"/>
              </a:rPr>
              <a:t>Confusion Matrix: Displayed as a heatmap to illustrate the distribution of correct and incorrect predictions across the weather categories.</a:t>
            </a:r>
          </a:p>
          <a:p>
            <a:pPr marL="820417" lvl="1" indent="-410209" algn="l">
              <a:lnSpc>
                <a:spcPts val="4293"/>
              </a:lnSpc>
              <a:spcBef>
                <a:spcPct val="0"/>
              </a:spcBef>
              <a:buFont typeface="Arial"/>
              <a:buChar char="•"/>
            </a:pPr>
            <a:r>
              <a:rPr lang="en-US" sz="3799" dirty="0">
                <a:solidFill>
                  <a:srgbClr val="FFFFFF"/>
                </a:solidFill>
                <a:latin typeface="Glacial Indifference"/>
                <a:ea typeface="Glacial Indifference"/>
                <a:cs typeface="Glacial Indifference"/>
                <a:sym typeface="Glacial Indifference"/>
              </a:rPr>
              <a:t>Sample Predictions: Visualized some of the model's predictions alongside the true labels to qualitatively assess its performance.</a:t>
            </a:r>
          </a:p>
          <a:p>
            <a:pPr algn="l">
              <a:lnSpc>
                <a:spcPts val="4293"/>
              </a:lnSpc>
              <a:spcBef>
                <a:spcPct val="0"/>
              </a:spcBef>
            </a:pPr>
            <a:endParaRPr lang="en-US" sz="3799" dirty="0">
              <a:solidFill>
                <a:srgbClr val="FFFFFF"/>
              </a:solidFill>
              <a:latin typeface="Glacial Indifference"/>
              <a:ea typeface="Glacial Indifference"/>
              <a:cs typeface="Glacial Indifference"/>
              <a:sym typeface="Glacial Indifferenc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TextBox 3"/>
          <p:cNvSpPr txBox="1"/>
          <p:nvPr/>
        </p:nvSpPr>
        <p:spPr>
          <a:xfrm>
            <a:off x="1028700" y="517098"/>
            <a:ext cx="8974312" cy="1044320"/>
          </a:xfrm>
          <a:prstGeom prst="rect">
            <a:avLst/>
          </a:prstGeom>
        </p:spPr>
        <p:txBody>
          <a:bodyPr lIns="0" tIns="0" rIns="0" bIns="0" rtlCol="0" anchor="t">
            <a:spAutoFit/>
          </a:bodyPr>
          <a:lstStyle/>
          <a:p>
            <a:pPr algn="l">
              <a:lnSpc>
                <a:spcPts val="8039"/>
              </a:lnSpc>
            </a:pPr>
            <a:endParaRPr lang="en-US" sz="7114" dirty="0">
              <a:solidFill>
                <a:srgbClr val="FFFFFF"/>
              </a:solidFill>
              <a:latin typeface="Glacial Indifference Bold"/>
              <a:ea typeface="Glacial Indifference Bold"/>
              <a:cs typeface="Glacial Indifference Bold"/>
              <a:sym typeface="Glacial Indifference Bold"/>
            </a:endParaRPr>
          </a:p>
        </p:txBody>
      </p:sp>
      <p:sp>
        <p:nvSpPr>
          <p:cNvPr id="4" name="TextBox 4"/>
          <p:cNvSpPr txBox="1"/>
          <p:nvPr/>
        </p:nvSpPr>
        <p:spPr>
          <a:xfrm>
            <a:off x="251927" y="1855042"/>
            <a:ext cx="14215188" cy="551433"/>
          </a:xfrm>
          <a:prstGeom prst="rect">
            <a:avLst/>
          </a:prstGeom>
        </p:spPr>
        <p:txBody>
          <a:bodyPr lIns="0" tIns="0" rIns="0" bIns="0" rtlCol="0" anchor="t">
            <a:spAutoFit/>
          </a:bodyPr>
          <a:lstStyle/>
          <a:p>
            <a:pPr algn="l">
              <a:lnSpc>
                <a:spcPts val="4293"/>
              </a:lnSpc>
              <a:spcBef>
                <a:spcPct val="0"/>
              </a:spcBef>
            </a:pPr>
            <a:endParaRPr lang="en-US" sz="3799" dirty="0">
              <a:solidFill>
                <a:srgbClr val="FFFFFF"/>
              </a:solidFill>
              <a:latin typeface="Glacial Indifference"/>
              <a:ea typeface="Glacial Indifference"/>
              <a:cs typeface="Glacial Indifference"/>
              <a:sym typeface="Glacial Indifference"/>
            </a:endParaRPr>
          </a:p>
        </p:txBody>
      </p:sp>
      <p:pic>
        <p:nvPicPr>
          <p:cNvPr id="5" name="Picture 4">
            <a:extLst>
              <a:ext uri="{FF2B5EF4-FFF2-40B4-BE49-F238E27FC236}">
                <a16:creationId xmlns:a16="http://schemas.microsoft.com/office/drawing/2014/main" id="{6B7D7811-3E81-448F-B2DF-805402F05AC4}"/>
              </a:ext>
            </a:extLst>
          </p:cNvPr>
          <p:cNvPicPr>
            <a:picLocks noChangeAspect="1"/>
          </p:cNvPicPr>
          <p:nvPr/>
        </p:nvPicPr>
        <p:blipFill>
          <a:blip r:embed="rId3"/>
          <a:stretch>
            <a:fillRect/>
          </a:stretch>
        </p:blipFill>
        <p:spPr>
          <a:xfrm>
            <a:off x="11985357" y="4057576"/>
            <a:ext cx="5925063" cy="5334462"/>
          </a:xfrm>
          <a:prstGeom prst="rect">
            <a:avLst/>
          </a:prstGeom>
        </p:spPr>
      </p:pic>
      <p:pic>
        <p:nvPicPr>
          <p:cNvPr id="6" name="Picture 5">
            <a:extLst>
              <a:ext uri="{FF2B5EF4-FFF2-40B4-BE49-F238E27FC236}">
                <a16:creationId xmlns:a16="http://schemas.microsoft.com/office/drawing/2014/main" id="{A0E083C3-CB79-4465-87F9-F2064ED9D7CA}"/>
              </a:ext>
            </a:extLst>
          </p:cNvPr>
          <p:cNvPicPr>
            <a:picLocks noChangeAspect="1"/>
          </p:cNvPicPr>
          <p:nvPr/>
        </p:nvPicPr>
        <p:blipFill>
          <a:blip r:embed="rId4"/>
          <a:stretch>
            <a:fillRect/>
          </a:stretch>
        </p:blipFill>
        <p:spPr>
          <a:xfrm>
            <a:off x="405289" y="4914900"/>
            <a:ext cx="11000423" cy="4477138"/>
          </a:xfrm>
          <a:prstGeom prst="rect">
            <a:avLst/>
          </a:prstGeom>
        </p:spPr>
      </p:pic>
      <p:sp>
        <p:nvSpPr>
          <p:cNvPr id="7" name="TextBox 3">
            <a:extLst>
              <a:ext uri="{FF2B5EF4-FFF2-40B4-BE49-F238E27FC236}">
                <a16:creationId xmlns:a16="http://schemas.microsoft.com/office/drawing/2014/main" id="{96BE6A2D-734B-416B-BB64-266F03822D55}"/>
              </a:ext>
            </a:extLst>
          </p:cNvPr>
          <p:cNvSpPr txBox="1"/>
          <p:nvPr/>
        </p:nvSpPr>
        <p:spPr>
          <a:xfrm>
            <a:off x="1181100" y="669498"/>
            <a:ext cx="8974312" cy="1044320"/>
          </a:xfrm>
          <a:prstGeom prst="rect">
            <a:avLst/>
          </a:prstGeom>
        </p:spPr>
        <p:txBody>
          <a:bodyPr wrap="square" lIns="0" tIns="0" rIns="0" bIns="0" rtlCol="0" anchor="t">
            <a:spAutoFit/>
          </a:bodyPr>
          <a:lstStyle/>
          <a:p>
            <a:pPr algn="l">
              <a:lnSpc>
                <a:spcPts val="8039"/>
              </a:lnSpc>
            </a:pPr>
            <a:r>
              <a:rPr lang="en-US" sz="7114" dirty="0">
                <a:solidFill>
                  <a:srgbClr val="FFFFFF"/>
                </a:solidFill>
                <a:latin typeface="Glacial Indifference Bold"/>
                <a:ea typeface="Glacial Indifference Bold"/>
                <a:cs typeface="Glacial Indifference Bold"/>
                <a:sym typeface="Glacial Indifference Bold"/>
              </a:rPr>
              <a:t>VISUALIZATIONS</a:t>
            </a:r>
          </a:p>
        </p:txBody>
      </p:sp>
    </p:spTree>
    <p:extLst>
      <p:ext uri="{BB962C8B-B14F-4D97-AF65-F5344CB8AC3E}">
        <p14:creationId xmlns:p14="http://schemas.microsoft.com/office/powerpoint/2010/main" val="2562883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882876" y="4370093"/>
            <a:ext cx="3244619" cy="5387576"/>
          </a:xfrm>
          <a:custGeom>
            <a:avLst/>
            <a:gdLst/>
            <a:ahLst/>
            <a:cxnLst/>
            <a:rect l="l" t="t" r="r" b="b"/>
            <a:pathLst>
              <a:path w="3244619" h="5387576">
                <a:moveTo>
                  <a:pt x="3244618" y="0"/>
                </a:moveTo>
                <a:lnTo>
                  <a:pt x="0" y="0"/>
                </a:lnTo>
                <a:lnTo>
                  <a:pt x="0" y="5387576"/>
                </a:lnTo>
                <a:lnTo>
                  <a:pt x="3244618" y="5387576"/>
                </a:lnTo>
                <a:lnTo>
                  <a:pt x="3244618" y="0"/>
                </a:lnTo>
                <a:close/>
              </a:path>
            </a:pathLst>
          </a:custGeom>
          <a:blipFill>
            <a:blip r:embed="rId3"/>
            <a:stretch>
              <a:fillRect/>
            </a:stretch>
          </a:blipFill>
        </p:spPr>
      </p:sp>
      <p:sp>
        <p:nvSpPr>
          <p:cNvPr id="4" name="TextBox 4"/>
          <p:cNvSpPr txBox="1"/>
          <p:nvPr/>
        </p:nvSpPr>
        <p:spPr>
          <a:xfrm>
            <a:off x="10720277" y="525590"/>
            <a:ext cx="6077158" cy="1044320"/>
          </a:xfrm>
          <a:prstGeom prst="rect">
            <a:avLst/>
          </a:prstGeom>
        </p:spPr>
        <p:txBody>
          <a:bodyPr lIns="0" tIns="0" rIns="0" bIns="0" rtlCol="0" anchor="t">
            <a:spAutoFit/>
          </a:bodyPr>
          <a:lstStyle/>
          <a:p>
            <a:pPr algn="l">
              <a:lnSpc>
                <a:spcPts val="8039"/>
              </a:lnSpc>
            </a:pPr>
            <a:r>
              <a:rPr lang="en-US" sz="7114">
                <a:solidFill>
                  <a:srgbClr val="FFFFFF"/>
                </a:solidFill>
                <a:latin typeface="Glacial Indifference Bold"/>
                <a:ea typeface="Glacial Indifference Bold"/>
                <a:cs typeface="Glacial Indifference Bold"/>
                <a:sym typeface="Glacial Indifference Bold"/>
              </a:rPr>
              <a:t>SUMMARY</a:t>
            </a:r>
          </a:p>
        </p:txBody>
      </p:sp>
      <p:sp>
        <p:nvSpPr>
          <p:cNvPr id="5" name="TextBox 5"/>
          <p:cNvSpPr txBox="1"/>
          <p:nvPr/>
        </p:nvSpPr>
        <p:spPr>
          <a:xfrm>
            <a:off x="5948268" y="1905274"/>
            <a:ext cx="12003830" cy="7852395"/>
          </a:xfrm>
          <a:prstGeom prst="rect">
            <a:avLst/>
          </a:prstGeom>
        </p:spPr>
        <p:txBody>
          <a:bodyPr lIns="0" tIns="0" rIns="0" bIns="0" rtlCol="0" anchor="t">
            <a:spAutoFit/>
          </a:bodyPr>
          <a:lstStyle/>
          <a:p>
            <a:pPr algn="l">
              <a:lnSpc>
                <a:spcPts val="3479"/>
              </a:lnSpc>
              <a:spcBef>
                <a:spcPct val="0"/>
              </a:spcBef>
            </a:pPr>
            <a:r>
              <a:rPr lang="en-US" sz="3079">
                <a:solidFill>
                  <a:srgbClr val="FFFFFF"/>
                </a:solidFill>
                <a:latin typeface="Glacial Indifference Bold"/>
                <a:ea typeface="Glacial Indifference Bold"/>
                <a:cs typeface="Glacial Indifference Bold"/>
                <a:sym typeface="Glacial Indifference Bold"/>
              </a:rPr>
              <a:t>KEY FINDINGS</a:t>
            </a:r>
          </a:p>
          <a:p>
            <a:pPr algn="l">
              <a:lnSpc>
                <a:spcPts val="3479"/>
              </a:lnSpc>
              <a:spcBef>
                <a:spcPct val="0"/>
              </a:spcBef>
            </a:pPr>
            <a:r>
              <a:rPr lang="en-US" sz="3079">
                <a:solidFill>
                  <a:srgbClr val="FFFFFF"/>
                </a:solidFill>
                <a:latin typeface="Glacial Indifference"/>
                <a:ea typeface="Glacial Indifference"/>
                <a:cs typeface="Glacial Indifference"/>
                <a:sym typeface="Glacial Indifference"/>
              </a:rPr>
              <a:t>The model performed well on most weather conditions, with high accuracy in certain categories. The confusion matrix and classification report provided insights into the model's strengths and weaknesses, highlighting areas for improvement.</a:t>
            </a:r>
          </a:p>
          <a:p>
            <a:pPr algn="l">
              <a:lnSpc>
                <a:spcPts val="3479"/>
              </a:lnSpc>
              <a:spcBef>
                <a:spcPct val="0"/>
              </a:spcBef>
            </a:pPr>
            <a:endParaRPr lang="en-US" sz="3079">
              <a:solidFill>
                <a:srgbClr val="FFFFFF"/>
              </a:solidFill>
              <a:latin typeface="Glacial Indifference"/>
              <a:ea typeface="Glacial Indifference"/>
              <a:cs typeface="Glacial Indifference"/>
              <a:sym typeface="Glacial Indifference"/>
            </a:endParaRPr>
          </a:p>
          <a:p>
            <a:pPr algn="l">
              <a:lnSpc>
                <a:spcPts val="3479"/>
              </a:lnSpc>
              <a:spcBef>
                <a:spcPct val="0"/>
              </a:spcBef>
            </a:pPr>
            <a:r>
              <a:rPr lang="en-US" sz="3079">
                <a:solidFill>
                  <a:srgbClr val="FFFFFF"/>
                </a:solidFill>
                <a:latin typeface="Glacial Indifference Bold"/>
                <a:ea typeface="Glacial Indifference Bold"/>
                <a:cs typeface="Glacial Indifference Bold"/>
                <a:sym typeface="Glacial Indifference Bold"/>
              </a:rPr>
              <a:t>CHALLENGES FACED</a:t>
            </a:r>
          </a:p>
          <a:p>
            <a:pPr algn="l">
              <a:lnSpc>
                <a:spcPts val="3479"/>
              </a:lnSpc>
              <a:spcBef>
                <a:spcPct val="0"/>
              </a:spcBef>
            </a:pPr>
            <a:r>
              <a:rPr lang="en-US" sz="3079">
                <a:solidFill>
                  <a:srgbClr val="FFFFFF"/>
                </a:solidFill>
                <a:latin typeface="Glacial Indifference"/>
                <a:ea typeface="Glacial Indifference"/>
                <a:cs typeface="Glacial Indifference"/>
                <a:sym typeface="Glacial Indifference"/>
              </a:rPr>
              <a:t>Several challenges were encountered during the project, including handling imbalanced data, dealing with overfitting, and computational limitations. Various strategies, such as data augmentation and regularization techniques, were employed to address these challenges.</a:t>
            </a:r>
          </a:p>
          <a:p>
            <a:pPr algn="l">
              <a:lnSpc>
                <a:spcPts val="3479"/>
              </a:lnSpc>
              <a:spcBef>
                <a:spcPct val="0"/>
              </a:spcBef>
            </a:pPr>
            <a:endParaRPr lang="en-US" sz="3079">
              <a:solidFill>
                <a:srgbClr val="FFFFFF"/>
              </a:solidFill>
              <a:latin typeface="Glacial Indifference"/>
              <a:ea typeface="Glacial Indifference"/>
              <a:cs typeface="Glacial Indifference"/>
              <a:sym typeface="Glacial Indifference"/>
            </a:endParaRPr>
          </a:p>
          <a:p>
            <a:pPr algn="l">
              <a:lnSpc>
                <a:spcPts val="3479"/>
              </a:lnSpc>
              <a:spcBef>
                <a:spcPct val="0"/>
              </a:spcBef>
            </a:pPr>
            <a:r>
              <a:rPr lang="en-US" sz="3079">
                <a:solidFill>
                  <a:srgbClr val="FFFFFF"/>
                </a:solidFill>
                <a:latin typeface="Glacial Indifference Bold"/>
                <a:ea typeface="Glacial Indifference Bold"/>
                <a:cs typeface="Glacial Indifference Bold"/>
                <a:sym typeface="Glacial Indifference Bold"/>
              </a:rPr>
              <a:t>LESSONS LEARNED</a:t>
            </a:r>
          </a:p>
          <a:p>
            <a:pPr algn="l">
              <a:lnSpc>
                <a:spcPts val="3479"/>
              </a:lnSpc>
              <a:spcBef>
                <a:spcPct val="0"/>
              </a:spcBef>
            </a:pPr>
            <a:r>
              <a:rPr lang="en-US" sz="3079">
                <a:solidFill>
                  <a:srgbClr val="FFFFFF"/>
                </a:solidFill>
                <a:latin typeface="Glacial Indifference"/>
                <a:ea typeface="Glacial Indifference"/>
                <a:cs typeface="Glacial Indifference"/>
                <a:sym typeface="Glacial Indifference"/>
              </a:rPr>
              <a:t>This project provided valuable insights into the importance of data preprocessing and augmentation. It also demonstrated the effectiveness of transfer learning and fine-tuning pre-trained models. Continuous learning and adapting techniques based on model performance were crucial for success.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sp>
        <p:nvSpPr>
          <p:cNvPr id="4" name="Freeform 4"/>
          <p:cNvSpPr/>
          <p:nvPr/>
        </p:nvSpPr>
        <p:spPr>
          <a:xfrm>
            <a:off x="518371" y="5741591"/>
            <a:ext cx="2783030" cy="4048044"/>
          </a:xfrm>
          <a:custGeom>
            <a:avLst/>
            <a:gdLst/>
            <a:ahLst/>
            <a:cxnLst/>
            <a:rect l="l" t="t" r="r" b="b"/>
            <a:pathLst>
              <a:path w="2783030" h="4048044">
                <a:moveTo>
                  <a:pt x="0" y="0"/>
                </a:moveTo>
                <a:lnTo>
                  <a:pt x="2783031" y="0"/>
                </a:lnTo>
                <a:lnTo>
                  <a:pt x="2783031" y="4048044"/>
                </a:lnTo>
                <a:lnTo>
                  <a:pt x="0" y="4048044"/>
                </a:lnTo>
                <a:lnTo>
                  <a:pt x="0" y="0"/>
                </a:lnTo>
                <a:close/>
              </a:path>
            </a:pathLst>
          </a:custGeom>
          <a:blipFill>
            <a:blip r:embed="rId4"/>
            <a:stretch>
              <a:fillRect/>
            </a:stretch>
          </a:blipFill>
        </p:spPr>
      </p:sp>
      <p:sp>
        <p:nvSpPr>
          <p:cNvPr id="5" name="TextBox 5"/>
          <p:cNvSpPr txBox="1"/>
          <p:nvPr/>
        </p:nvSpPr>
        <p:spPr>
          <a:xfrm>
            <a:off x="5592306" y="440779"/>
            <a:ext cx="7103388" cy="1045121"/>
          </a:xfrm>
          <a:prstGeom prst="rect">
            <a:avLst/>
          </a:prstGeom>
        </p:spPr>
        <p:txBody>
          <a:bodyPr lIns="0" tIns="0" rIns="0" bIns="0" rtlCol="0" anchor="t">
            <a:spAutoFit/>
          </a:bodyPr>
          <a:lstStyle/>
          <a:p>
            <a:pPr algn="r">
              <a:lnSpc>
                <a:spcPts val="8140"/>
              </a:lnSpc>
            </a:pPr>
            <a:r>
              <a:rPr lang="en-US" sz="7204">
                <a:solidFill>
                  <a:srgbClr val="FFFFFF"/>
                </a:solidFill>
                <a:latin typeface="Glacial Indifference Bold"/>
                <a:ea typeface="Glacial Indifference Bold"/>
                <a:cs typeface="Glacial Indifference Bold"/>
                <a:sym typeface="Glacial Indifference Bold"/>
              </a:rPr>
              <a:t>REFERENCES</a:t>
            </a:r>
          </a:p>
        </p:txBody>
      </p:sp>
      <p:sp>
        <p:nvSpPr>
          <p:cNvPr id="6" name="TextBox 6"/>
          <p:cNvSpPr txBox="1"/>
          <p:nvPr/>
        </p:nvSpPr>
        <p:spPr>
          <a:xfrm>
            <a:off x="6335402" y="2027624"/>
            <a:ext cx="11607908" cy="6339321"/>
          </a:xfrm>
          <a:prstGeom prst="rect">
            <a:avLst/>
          </a:prstGeom>
        </p:spPr>
        <p:txBody>
          <a:bodyPr lIns="0" tIns="0" rIns="0" bIns="0" rtlCol="0" anchor="t">
            <a:spAutoFit/>
          </a:bodyPr>
          <a:lstStyle/>
          <a:p>
            <a:pPr marL="953759" lvl="1" indent="-476880" algn="ctr">
              <a:lnSpc>
                <a:spcPts val="4991"/>
              </a:lnSpc>
              <a:buFont typeface="Arial"/>
              <a:buChar char="•"/>
            </a:pPr>
            <a:r>
              <a:rPr lang="en-US" sz="4417">
                <a:solidFill>
                  <a:srgbClr val="FFFFFF"/>
                </a:solidFill>
                <a:latin typeface="Glacial Indifference"/>
                <a:ea typeface="Glacial Indifference"/>
                <a:cs typeface="Glacial Indifference"/>
                <a:sym typeface="Glacial Indifference"/>
              </a:rPr>
              <a:t>https://keras.io/api/callbacks/early_stopping/ </a:t>
            </a:r>
          </a:p>
          <a:p>
            <a:pPr marL="953759" lvl="1" indent="-476880" algn="ctr">
              <a:lnSpc>
                <a:spcPts val="4991"/>
              </a:lnSpc>
              <a:buFont typeface="Arial"/>
              <a:buChar char="•"/>
            </a:pPr>
            <a:r>
              <a:rPr lang="en-US" sz="4417">
                <a:solidFill>
                  <a:srgbClr val="FFFFFF"/>
                </a:solidFill>
                <a:latin typeface="Glacial Indifference"/>
                <a:ea typeface="Glacial Indifference"/>
                <a:cs typeface="Glacial Indifference"/>
                <a:sym typeface="Glacial Indifference"/>
              </a:rPr>
              <a:t>https://www.kaggle.com/datasets/jehanbhathena/weather-dataset</a:t>
            </a:r>
          </a:p>
          <a:p>
            <a:pPr marL="953759" lvl="1" indent="-476880" algn="ctr">
              <a:lnSpc>
                <a:spcPts val="4991"/>
              </a:lnSpc>
              <a:buFont typeface="Arial"/>
              <a:buChar char="•"/>
            </a:pPr>
            <a:r>
              <a:rPr lang="en-US" sz="4417">
                <a:solidFill>
                  <a:srgbClr val="FFFFFF"/>
                </a:solidFill>
                <a:latin typeface="Glacial Indifference"/>
                <a:ea typeface="Glacial Indifference"/>
                <a:cs typeface="Glacial Indifference"/>
                <a:sym typeface="Glacial Indifference"/>
              </a:rPr>
              <a:t>https://www.geeksforgeeks.org/accelerate-your-pytorch-training-a-guide-to-optimization-techniques/</a:t>
            </a:r>
          </a:p>
          <a:p>
            <a:pPr marL="953759" lvl="1" indent="-476880" algn="ctr">
              <a:lnSpc>
                <a:spcPts val="4991"/>
              </a:lnSpc>
              <a:buFont typeface="Arial"/>
              <a:buChar char="•"/>
            </a:pPr>
            <a:r>
              <a:rPr lang="en-US" sz="4417">
                <a:solidFill>
                  <a:srgbClr val="FFFFFF"/>
                </a:solidFill>
                <a:latin typeface="Glacial Indifference"/>
                <a:ea typeface="Glacial Indifference"/>
                <a:cs typeface="Glacial Indifference"/>
                <a:sym typeface="Glacial Indifference"/>
              </a:rPr>
              <a:t>https://www.comet.com/site/blog/image-augmentation-for-computer-vision-tasks-using-pytorch/</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a:off x="4338336" y="-3273956"/>
            <a:ext cx="9611327" cy="13560956"/>
          </a:xfrm>
          <a:custGeom>
            <a:avLst/>
            <a:gdLst/>
            <a:ahLst/>
            <a:cxnLst/>
            <a:rect l="l" t="t" r="r" b="b"/>
            <a:pathLst>
              <a:path w="9611327" h="13560956">
                <a:moveTo>
                  <a:pt x="0" y="0"/>
                </a:moveTo>
                <a:lnTo>
                  <a:pt x="9611328" y="0"/>
                </a:lnTo>
                <a:lnTo>
                  <a:pt x="9611328" y="13560956"/>
                </a:lnTo>
                <a:lnTo>
                  <a:pt x="0" y="13560956"/>
                </a:lnTo>
                <a:lnTo>
                  <a:pt x="0" y="0"/>
                </a:lnTo>
                <a:close/>
              </a:path>
            </a:pathLst>
          </a:custGeom>
          <a:blipFill>
            <a:blip r:embed="rId3"/>
            <a:stretch>
              <a:fillRect/>
            </a:stretch>
          </a:blipFill>
        </p:spPr>
      </p:sp>
      <p:sp>
        <p:nvSpPr>
          <p:cNvPr id="4" name="TextBox 4"/>
          <p:cNvSpPr txBox="1"/>
          <p:nvPr/>
        </p:nvSpPr>
        <p:spPr>
          <a:xfrm>
            <a:off x="5243404" y="3439847"/>
            <a:ext cx="7801192" cy="555249"/>
          </a:xfrm>
          <a:prstGeom prst="rect">
            <a:avLst/>
          </a:prstGeom>
        </p:spPr>
        <p:txBody>
          <a:bodyPr lIns="0" tIns="0" rIns="0" bIns="0" rtlCol="0" anchor="t">
            <a:spAutoFit/>
          </a:bodyPr>
          <a:lstStyle/>
          <a:p>
            <a:pPr algn="ctr">
              <a:lnSpc>
                <a:spcPts val="4570"/>
              </a:lnSpc>
            </a:pPr>
            <a:r>
              <a:rPr lang="en-US" sz="3264">
                <a:solidFill>
                  <a:srgbClr val="FFFFFF"/>
                </a:solidFill>
                <a:latin typeface="HK Grotesk"/>
                <a:ea typeface="HK Grotesk"/>
                <a:cs typeface="HK Grotesk"/>
                <a:sym typeface="HK Grotesk"/>
              </a:rPr>
              <a:t>FOR YOUR ATTENTION</a:t>
            </a:r>
          </a:p>
        </p:txBody>
      </p:sp>
      <p:sp>
        <p:nvSpPr>
          <p:cNvPr id="5" name="TextBox 5"/>
          <p:cNvSpPr txBox="1"/>
          <p:nvPr/>
        </p:nvSpPr>
        <p:spPr>
          <a:xfrm>
            <a:off x="5527199" y="5333417"/>
            <a:ext cx="7233603" cy="2124075"/>
          </a:xfrm>
          <a:prstGeom prst="rect">
            <a:avLst/>
          </a:prstGeom>
        </p:spPr>
        <p:txBody>
          <a:bodyPr lIns="0" tIns="0" rIns="0" bIns="0" rtlCol="0" anchor="t">
            <a:spAutoFit/>
          </a:bodyPr>
          <a:lstStyle/>
          <a:p>
            <a:pPr algn="ctr">
              <a:lnSpc>
                <a:spcPts val="4200"/>
              </a:lnSpc>
            </a:pPr>
            <a:r>
              <a:rPr lang="en-US" sz="3000" dirty="0">
                <a:solidFill>
                  <a:srgbClr val="FFFFFF"/>
                </a:solidFill>
                <a:latin typeface="HK Grotesk"/>
                <a:ea typeface="HK Grotesk"/>
                <a:cs typeface="HK Grotesk"/>
                <a:sym typeface="HK Grotesk"/>
              </a:rPr>
              <a:t>Karan Panchal</a:t>
            </a:r>
          </a:p>
          <a:p>
            <a:pPr algn="ctr">
              <a:lnSpc>
                <a:spcPts val="4200"/>
              </a:lnSpc>
            </a:pPr>
            <a:r>
              <a:rPr lang="en-US" sz="3000" dirty="0">
                <a:solidFill>
                  <a:srgbClr val="FFFFFF"/>
                </a:solidFill>
                <a:latin typeface="HK Grotesk"/>
                <a:ea typeface="HK Grotesk"/>
                <a:cs typeface="HK Grotesk"/>
                <a:sym typeface="HK Grotesk"/>
              </a:rPr>
              <a:t>1226051</a:t>
            </a:r>
          </a:p>
          <a:p>
            <a:pPr algn="ctr">
              <a:lnSpc>
                <a:spcPts val="4200"/>
              </a:lnSpc>
            </a:pPr>
            <a:r>
              <a:rPr lang="en-US" sz="3000" dirty="0">
                <a:solidFill>
                  <a:srgbClr val="FFFFFF"/>
                </a:solidFill>
                <a:latin typeface="HK Grotesk"/>
                <a:ea typeface="HK Grotesk"/>
                <a:cs typeface="HK Grotesk"/>
                <a:sym typeface="HK Grotesk"/>
              </a:rPr>
              <a:t>k_panchal225673@fanshaweonline.ca</a:t>
            </a:r>
          </a:p>
          <a:p>
            <a:pPr algn="ctr">
              <a:lnSpc>
                <a:spcPts val="4200"/>
              </a:lnSpc>
            </a:pPr>
            <a:r>
              <a:rPr lang="en-US" sz="3000" dirty="0">
                <a:solidFill>
                  <a:srgbClr val="FFFFFF"/>
                </a:solidFill>
                <a:latin typeface="HK Grotesk"/>
                <a:ea typeface="HK Grotesk"/>
                <a:cs typeface="HK Grotesk"/>
                <a:sym typeface="HK Grotesk"/>
                <a:hlinkClick r:id="rId4"/>
              </a:rPr>
              <a:t>GitHub</a:t>
            </a:r>
            <a:endParaRPr lang="en-US" sz="3000" dirty="0">
              <a:solidFill>
                <a:srgbClr val="FFFFFF"/>
              </a:solidFill>
              <a:latin typeface="HK Grotesk"/>
              <a:ea typeface="HK Grotesk"/>
              <a:cs typeface="HK Grotesk"/>
              <a:sym typeface="HK Grotesk"/>
            </a:endParaRPr>
          </a:p>
        </p:txBody>
      </p:sp>
      <p:sp>
        <p:nvSpPr>
          <p:cNvPr id="6" name="TextBox 6"/>
          <p:cNvSpPr txBox="1"/>
          <p:nvPr/>
        </p:nvSpPr>
        <p:spPr>
          <a:xfrm>
            <a:off x="4651632" y="1799490"/>
            <a:ext cx="8984736" cy="1451033"/>
          </a:xfrm>
          <a:prstGeom prst="rect">
            <a:avLst/>
          </a:prstGeom>
        </p:spPr>
        <p:txBody>
          <a:bodyPr lIns="0" tIns="0" rIns="0" bIns="0" rtlCol="0" anchor="t">
            <a:spAutoFit/>
          </a:bodyPr>
          <a:lstStyle/>
          <a:p>
            <a:pPr algn="ctr">
              <a:lnSpc>
                <a:spcPts val="11307"/>
              </a:lnSpc>
            </a:pPr>
            <a:r>
              <a:rPr lang="en-US" sz="10006">
                <a:solidFill>
                  <a:srgbClr val="FFFFFF"/>
                </a:solidFill>
                <a:latin typeface="Glacial Indifference Bold"/>
                <a:ea typeface="Glacial Indifference Bold"/>
                <a:cs typeface="Glacial Indifference Bold"/>
                <a:sym typeface="Glacial Indifference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grpSp>
        <p:nvGrpSpPr>
          <p:cNvPr id="4" name="Group 4"/>
          <p:cNvGrpSpPr>
            <a:grpSpLocks noChangeAspect="1"/>
          </p:cNvGrpSpPr>
          <p:nvPr/>
        </p:nvGrpSpPr>
        <p:grpSpPr>
          <a:xfrm>
            <a:off x="9267916" y="1028700"/>
            <a:ext cx="8229600" cy="8229600"/>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r="-24712"/>
              </a:stretch>
            </a:blipFill>
          </p:spPr>
        </p:sp>
      </p:grpSp>
      <p:sp>
        <p:nvSpPr>
          <p:cNvPr id="8" name="TextBox 8"/>
          <p:cNvSpPr txBox="1"/>
          <p:nvPr/>
        </p:nvSpPr>
        <p:spPr>
          <a:xfrm>
            <a:off x="1028700" y="1066800"/>
            <a:ext cx="6142093" cy="1044320"/>
          </a:xfrm>
          <a:prstGeom prst="rect">
            <a:avLst/>
          </a:prstGeom>
        </p:spPr>
        <p:txBody>
          <a:bodyPr lIns="0" tIns="0" rIns="0" bIns="0" rtlCol="0" anchor="t">
            <a:spAutoFit/>
          </a:bodyPr>
          <a:lstStyle/>
          <a:p>
            <a:pPr algn="l">
              <a:lnSpc>
                <a:spcPts val="8039"/>
              </a:lnSpc>
            </a:pPr>
            <a:r>
              <a:rPr lang="en-US" sz="7114">
                <a:solidFill>
                  <a:srgbClr val="FFFFFF"/>
                </a:solidFill>
                <a:latin typeface="Glacial Indifference Bold"/>
                <a:ea typeface="Glacial Indifference Bold"/>
                <a:cs typeface="Glacial Indifference Bold"/>
                <a:sym typeface="Glacial Indifference Bold"/>
              </a:rPr>
              <a:t>CONTENT</a:t>
            </a:r>
          </a:p>
        </p:txBody>
      </p:sp>
      <p:sp>
        <p:nvSpPr>
          <p:cNvPr id="9" name="TextBox 9"/>
          <p:cNvSpPr txBox="1"/>
          <p:nvPr/>
        </p:nvSpPr>
        <p:spPr>
          <a:xfrm>
            <a:off x="1028700" y="3111962"/>
            <a:ext cx="7899970" cy="4973638"/>
          </a:xfrm>
          <a:prstGeom prst="rect">
            <a:avLst/>
          </a:prstGeom>
        </p:spPr>
        <p:txBody>
          <a:bodyPr lIns="0" tIns="0" rIns="0" bIns="0" rtlCol="0" anchor="t">
            <a:spAutoFit/>
          </a:bodyPr>
          <a:lstStyle/>
          <a:p>
            <a:pPr marL="877089" lvl="1" indent="-438545" algn="l">
              <a:lnSpc>
                <a:spcPts val="5687"/>
              </a:lnSpc>
              <a:buFont typeface="Arial"/>
              <a:buChar char="•"/>
            </a:pPr>
            <a:r>
              <a:rPr lang="en-US" sz="4062">
                <a:solidFill>
                  <a:srgbClr val="FFFFFF"/>
                </a:solidFill>
                <a:latin typeface="HK Grotesk"/>
                <a:ea typeface="HK Grotesk"/>
                <a:cs typeface="HK Grotesk"/>
                <a:sym typeface="HK Grotesk"/>
              </a:rPr>
              <a:t>Introduction</a:t>
            </a:r>
          </a:p>
          <a:p>
            <a:pPr marL="877089" lvl="1" indent="-438545" algn="l">
              <a:lnSpc>
                <a:spcPts val="5687"/>
              </a:lnSpc>
              <a:buFont typeface="Arial"/>
              <a:buChar char="•"/>
            </a:pPr>
            <a:r>
              <a:rPr lang="en-US" sz="4062">
                <a:solidFill>
                  <a:srgbClr val="FFFFFF"/>
                </a:solidFill>
                <a:latin typeface="HK Grotesk"/>
                <a:ea typeface="HK Grotesk"/>
                <a:cs typeface="HK Grotesk"/>
                <a:sym typeface="HK Grotesk"/>
              </a:rPr>
              <a:t>Dataset</a:t>
            </a:r>
          </a:p>
          <a:p>
            <a:pPr marL="877089" lvl="1" indent="-438545" algn="l">
              <a:lnSpc>
                <a:spcPts val="5687"/>
              </a:lnSpc>
              <a:buFont typeface="Arial"/>
              <a:buChar char="•"/>
            </a:pPr>
            <a:r>
              <a:rPr lang="en-US" sz="4062">
                <a:solidFill>
                  <a:srgbClr val="FFFFFF"/>
                </a:solidFill>
                <a:latin typeface="HK Grotesk"/>
                <a:ea typeface="HK Grotesk"/>
                <a:cs typeface="HK Grotesk"/>
                <a:sym typeface="HK Grotesk"/>
              </a:rPr>
              <a:t>Data Preprocessing</a:t>
            </a:r>
          </a:p>
          <a:p>
            <a:pPr marL="877089" lvl="1" indent="-438545" algn="l">
              <a:lnSpc>
                <a:spcPts val="5687"/>
              </a:lnSpc>
              <a:buFont typeface="Arial"/>
              <a:buChar char="•"/>
            </a:pPr>
            <a:r>
              <a:rPr lang="en-US" sz="4062">
                <a:solidFill>
                  <a:srgbClr val="FFFFFF"/>
                </a:solidFill>
                <a:latin typeface="HK Grotesk"/>
                <a:ea typeface="HK Grotesk"/>
                <a:cs typeface="HK Grotesk"/>
                <a:sym typeface="HK Grotesk"/>
              </a:rPr>
              <a:t>Model Architecture</a:t>
            </a:r>
          </a:p>
          <a:p>
            <a:pPr marL="877089" lvl="1" indent="-438545" algn="l">
              <a:lnSpc>
                <a:spcPts val="5687"/>
              </a:lnSpc>
              <a:buFont typeface="Arial"/>
              <a:buChar char="•"/>
            </a:pPr>
            <a:r>
              <a:rPr lang="en-US" sz="4062">
                <a:solidFill>
                  <a:srgbClr val="FFFFFF"/>
                </a:solidFill>
                <a:latin typeface="HK Grotesk"/>
                <a:ea typeface="HK Grotesk"/>
                <a:cs typeface="HK Grotesk"/>
                <a:sym typeface="HK Grotesk"/>
              </a:rPr>
              <a:t>Training Strategy</a:t>
            </a:r>
          </a:p>
          <a:p>
            <a:pPr marL="877089" lvl="1" indent="-438545" algn="l">
              <a:lnSpc>
                <a:spcPts val="5687"/>
              </a:lnSpc>
              <a:buFont typeface="Arial"/>
              <a:buChar char="•"/>
            </a:pPr>
            <a:r>
              <a:rPr lang="en-US" sz="4062">
                <a:solidFill>
                  <a:srgbClr val="FFFFFF"/>
                </a:solidFill>
                <a:latin typeface="HK Grotesk"/>
                <a:ea typeface="HK Grotesk"/>
                <a:cs typeface="HK Grotesk"/>
                <a:sym typeface="HK Grotesk"/>
              </a:rPr>
              <a:t>Model Evaluation</a:t>
            </a:r>
          </a:p>
          <a:p>
            <a:pPr marL="877089" lvl="1" indent="-438545" algn="l">
              <a:lnSpc>
                <a:spcPts val="5687"/>
              </a:lnSpc>
              <a:buFont typeface="Arial"/>
              <a:buChar char="•"/>
            </a:pPr>
            <a:r>
              <a:rPr lang="en-US" sz="4062">
                <a:solidFill>
                  <a:srgbClr val="FFFFFF"/>
                </a:solidFill>
                <a:latin typeface="HK Grotesk"/>
                <a:ea typeface="HK Grotesk"/>
                <a:cs typeface="HK Grotesk"/>
                <a:sym typeface="HK Grotesk"/>
              </a:rPr>
              <a:t>Summary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sp>
        <p:nvSpPr>
          <p:cNvPr id="4" name="Freeform 4"/>
          <p:cNvSpPr/>
          <p:nvPr/>
        </p:nvSpPr>
        <p:spPr>
          <a:xfrm flipH="1">
            <a:off x="882876" y="4370093"/>
            <a:ext cx="3244619" cy="5387576"/>
          </a:xfrm>
          <a:custGeom>
            <a:avLst/>
            <a:gdLst/>
            <a:ahLst/>
            <a:cxnLst/>
            <a:rect l="l" t="t" r="r" b="b"/>
            <a:pathLst>
              <a:path w="3244619" h="5387576">
                <a:moveTo>
                  <a:pt x="3244618" y="0"/>
                </a:moveTo>
                <a:lnTo>
                  <a:pt x="0" y="0"/>
                </a:lnTo>
                <a:lnTo>
                  <a:pt x="0" y="5387576"/>
                </a:lnTo>
                <a:lnTo>
                  <a:pt x="3244618" y="5387576"/>
                </a:lnTo>
                <a:lnTo>
                  <a:pt x="3244618" y="0"/>
                </a:lnTo>
                <a:close/>
              </a:path>
            </a:pathLst>
          </a:custGeom>
          <a:blipFill>
            <a:blip r:embed="rId4"/>
            <a:stretch>
              <a:fillRect/>
            </a:stretch>
          </a:blipFill>
        </p:spPr>
      </p:sp>
      <p:sp>
        <p:nvSpPr>
          <p:cNvPr id="5" name="TextBox 5"/>
          <p:cNvSpPr txBox="1"/>
          <p:nvPr/>
        </p:nvSpPr>
        <p:spPr>
          <a:xfrm>
            <a:off x="10670334" y="1066800"/>
            <a:ext cx="6588966" cy="1044320"/>
          </a:xfrm>
          <a:prstGeom prst="rect">
            <a:avLst/>
          </a:prstGeom>
        </p:spPr>
        <p:txBody>
          <a:bodyPr lIns="0" tIns="0" rIns="0" bIns="0" rtlCol="0" anchor="t">
            <a:spAutoFit/>
          </a:bodyPr>
          <a:lstStyle/>
          <a:p>
            <a:pPr algn="r">
              <a:lnSpc>
                <a:spcPts val="8039"/>
              </a:lnSpc>
            </a:pPr>
            <a:r>
              <a:rPr lang="en-US" sz="7114">
                <a:solidFill>
                  <a:srgbClr val="FFFFFF"/>
                </a:solidFill>
                <a:latin typeface="Glacial Indifference Bold"/>
                <a:ea typeface="Glacial Indifference Bold"/>
                <a:cs typeface="Glacial Indifference Bold"/>
                <a:sym typeface="Glacial Indifference Bold"/>
              </a:rPr>
              <a:t>INTRODUCTION</a:t>
            </a:r>
          </a:p>
        </p:txBody>
      </p:sp>
      <p:sp>
        <p:nvSpPr>
          <p:cNvPr id="6" name="TextBox 6"/>
          <p:cNvSpPr txBox="1"/>
          <p:nvPr/>
        </p:nvSpPr>
        <p:spPr>
          <a:xfrm>
            <a:off x="7459588" y="3313086"/>
            <a:ext cx="10359005" cy="5876227"/>
          </a:xfrm>
          <a:prstGeom prst="rect">
            <a:avLst/>
          </a:prstGeom>
        </p:spPr>
        <p:txBody>
          <a:bodyPr lIns="0" tIns="0" rIns="0" bIns="0" rtlCol="0" anchor="t">
            <a:spAutoFit/>
          </a:bodyPr>
          <a:lstStyle/>
          <a:p>
            <a:pPr algn="just">
              <a:lnSpc>
                <a:spcPts val="5864"/>
              </a:lnSpc>
              <a:spcBef>
                <a:spcPct val="0"/>
              </a:spcBef>
            </a:pPr>
            <a:r>
              <a:rPr lang="en-US" sz="4189">
                <a:solidFill>
                  <a:srgbClr val="FFFFFF"/>
                </a:solidFill>
                <a:latin typeface="HK Grotesk"/>
                <a:ea typeface="HK Grotesk"/>
                <a:cs typeface="HK Grotesk"/>
                <a:sym typeface="HK Grotesk"/>
              </a:rPr>
              <a:t>The objective of this project is to build an image classification model to identify different weather conditions using a deep learning approach with ResNet18. This project aims to leverage the power of convolutional neural networks to accurately classify images into various weather categories.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055718" y="-1873946"/>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Freeform 4"/>
          <p:cNvSpPr/>
          <p:nvPr/>
        </p:nvSpPr>
        <p:spPr>
          <a:xfrm>
            <a:off x="11988356" y="3765383"/>
            <a:ext cx="5051860" cy="4973623"/>
          </a:xfrm>
          <a:custGeom>
            <a:avLst/>
            <a:gdLst/>
            <a:ahLst/>
            <a:cxnLst/>
            <a:rect l="l" t="t" r="r" b="b"/>
            <a:pathLst>
              <a:path w="5051860" h="4973623">
                <a:moveTo>
                  <a:pt x="0" y="0"/>
                </a:moveTo>
                <a:lnTo>
                  <a:pt x="5051859" y="0"/>
                </a:lnTo>
                <a:lnTo>
                  <a:pt x="5051859" y="4973623"/>
                </a:lnTo>
                <a:lnTo>
                  <a:pt x="0" y="4973623"/>
                </a:lnTo>
                <a:lnTo>
                  <a:pt x="0" y="0"/>
                </a:lnTo>
                <a:close/>
              </a:path>
            </a:pathLst>
          </a:custGeom>
          <a:blipFill>
            <a:blip r:embed="rId4"/>
            <a:stretch>
              <a:fillRect/>
            </a:stretch>
          </a:blipFill>
        </p:spPr>
      </p:sp>
      <p:sp>
        <p:nvSpPr>
          <p:cNvPr id="5" name="TextBox 5"/>
          <p:cNvSpPr txBox="1"/>
          <p:nvPr/>
        </p:nvSpPr>
        <p:spPr>
          <a:xfrm>
            <a:off x="1057125" y="1066800"/>
            <a:ext cx="6142093" cy="1044320"/>
          </a:xfrm>
          <a:prstGeom prst="rect">
            <a:avLst/>
          </a:prstGeom>
        </p:spPr>
        <p:txBody>
          <a:bodyPr lIns="0" tIns="0" rIns="0" bIns="0" rtlCol="0" anchor="t">
            <a:spAutoFit/>
          </a:bodyPr>
          <a:lstStyle/>
          <a:p>
            <a:pPr algn="l">
              <a:lnSpc>
                <a:spcPts val="8039"/>
              </a:lnSpc>
            </a:pPr>
            <a:r>
              <a:rPr lang="en-US" sz="7114">
                <a:solidFill>
                  <a:srgbClr val="FFFFFF"/>
                </a:solidFill>
                <a:latin typeface="Glacial Indifference Bold"/>
                <a:ea typeface="Glacial Indifference Bold"/>
                <a:cs typeface="Glacial Indifference Bold"/>
                <a:sym typeface="Glacial Indifference Bold"/>
              </a:rPr>
              <a:t>DATASET</a:t>
            </a:r>
          </a:p>
        </p:txBody>
      </p:sp>
      <p:sp>
        <p:nvSpPr>
          <p:cNvPr id="6" name="TextBox 6"/>
          <p:cNvSpPr txBox="1"/>
          <p:nvPr/>
        </p:nvSpPr>
        <p:spPr>
          <a:xfrm>
            <a:off x="389508" y="2241760"/>
            <a:ext cx="10190080" cy="6270177"/>
          </a:xfrm>
          <a:prstGeom prst="rect">
            <a:avLst/>
          </a:prstGeom>
        </p:spPr>
        <p:txBody>
          <a:bodyPr lIns="0" tIns="0" rIns="0" bIns="0" rtlCol="0" anchor="t">
            <a:spAutoFit/>
          </a:bodyPr>
          <a:lstStyle/>
          <a:p>
            <a:pPr marL="705481" lvl="1" indent="-352741" algn="just">
              <a:lnSpc>
                <a:spcPts val="4574"/>
              </a:lnSpc>
              <a:buFont typeface="Arial"/>
              <a:buChar char="•"/>
            </a:pPr>
            <a:r>
              <a:rPr lang="en-US" sz="3267">
                <a:solidFill>
                  <a:srgbClr val="FFFFFF"/>
                </a:solidFill>
                <a:latin typeface="HK Grotesk"/>
                <a:ea typeface="HK Grotesk"/>
                <a:cs typeface="HK Grotesk"/>
                <a:sym typeface="HK Grotesk"/>
              </a:rPr>
              <a:t>The dataset used for this project is the Weather Image Recognition from Kaggle, which contains images of 11 different weather conditions. The dataset is well-organized into training and testing folders, with a substantial number of images for each weather category.</a:t>
            </a:r>
          </a:p>
          <a:p>
            <a:pPr algn="just">
              <a:lnSpc>
                <a:spcPts val="4574"/>
              </a:lnSpc>
            </a:pPr>
            <a:endParaRPr lang="en-US" sz="3267">
              <a:solidFill>
                <a:srgbClr val="FFFFFF"/>
              </a:solidFill>
              <a:latin typeface="HK Grotesk"/>
              <a:ea typeface="HK Grotesk"/>
              <a:cs typeface="HK Grotesk"/>
              <a:sym typeface="HK Grotesk"/>
            </a:endParaRPr>
          </a:p>
          <a:p>
            <a:pPr marL="705481" lvl="1" indent="-352741" algn="just">
              <a:lnSpc>
                <a:spcPts val="4574"/>
              </a:lnSpc>
              <a:buFont typeface="Arial"/>
              <a:buChar char="•"/>
            </a:pPr>
            <a:r>
              <a:rPr lang="en-US" sz="3267">
                <a:solidFill>
                  <a:srgbClr val="FFFFFF"/>
                </a:solidFill>
                <a:latin typeface="HK Grotesk"/>
                <a:ea typeface="HK Grotesk"/>
                <a:cs typeface="HK Grotesk"/>
                <a:sym typeface="HK Grotesk"/>
              </a:rPr>
              <a:t>The classes are dew, fog, frost, glaze, hail, lightning, rain, rainbow, rime, sandstorm and snow.</a:t>
            </a:r>
          </a:p>
          <a:p>
            <a:pPr algn="just">
              <a:lnSpc>
                <a:spcPts val="4574"/>
              </a:lnSpc>
            </a:pPr>
            <a:endParaRPr lang="en-US" sz="3267">
              <a:solidFill>
                <a:srgbClr val="FFFFFF"/>
              </a:solidFill>
              <a:latin typeface="HK Grotesk"/>
              <a:ea typeface="HK Grotesk"/>
              <a:cs typeface="HK Grotesk"/>
              <a:sym typeface="HK Grotesk"/>
            </a:endParaRPr>
          </a:p>
          <a:p>
            <a:pPr marL="705481" lvl="1" indent="-352741" algn="just">
              <a:lnSpc>
                <a:spcPts val="4574"/>
              </a:lnSpc>
              <a:buFont typeface="Arial"/>
              <a:buChar char="•"/>
            </a:pPr>
            <a:r>
              <a:rPr lang="en-US" sz="3267">
                <a:solidFill>
                  <a:srgbClr val="FFFFFF"/>
                </a:solidFill>
                <a:latin typeface="HK Grotesk"/>
                <a:ea typeface="HK Grotesk"/>
                <a:cs typeface="HK Grotesk"/>
                <a:sym typeface="HK Grotesk"/>
              </a:rPr>
              <a:t>The link for the dataset is mentioned here: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grpSp>
        <p:nvGrpSpPr>
          <p:cNvPr id="4" name="Group 4"/>
          <p:cNvGrpSpPr>
            <a:grpSpLocks noChangeAspect="1"/>
          </p:cNvGrpSpPr>
          <p:nvPr/>
        </p:nvGrpSpPr>
        <p:grpSpPr>
          <a:xfrm>
            <a:off x="478862" y="5480316"/>
            <a:ext cx="3855128" cy="3855128"/>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r="-38492"/>
              </a:stretch>
            </a:blipFill>
          </p:spPr>
        </p:sp>
      </p:grpSp>
      <p:sp>
        <p:nvSpPr>
          <p:cNvPr id="8" name="TextBox 8"/>
          <p:cNvSpPr txBox="1"/>
          <p:nvPr/>
        </p:nvSpPr>
        <p:spPr>
          <a:xfrm>
            <a:off x="9012429" y="385767"/>
            <a:ext cx="8406669" cy="1044320"/>
          </a:xfrm>
          <a:prstGeom prst="rect">
            <a:avLst/>
          </a:prstGeom>
        </p:spPr>
        <p:txBody>
          <a:bodyPr lIns="0" tIns="0" rIns="0" bIns="0" rtlCol="0" anchor="t">
            <a:spAutoFit/>
          </a:bodyPr>
          <a:lstStyle/>
          <a:p>
            <a:pPr algn="r">
              <a:lnSpc>
                <a:spcPts val="8039"/>
              </a:lnSpc>
            </a:pPr>
            <a:r>
              <a:rPr lang="en-US" sz="7114">
                <a:solidFill>
                  <a:srgbClr val="FFFFFF"/>
                </a:solidFill>
                <a:latin typeface="Glacial Indifference Bold"/>
                <a:ea typeface="Glacial Indifference Bold"/>
                <a:cs typeface="Glacial Indifference Bold"/>
                <a:sym typeface="Glacial Indifference Bold"/>
              </a:rPr>
              <a:t>DATA PREPROSSING</a:t>
            </a:r>
          </a:p>
        </p:txBody>
      </p:sp>
      <p:sp>
        <p:nvSpPr>
          <p:cNvPr id="9" name="TextBox 9"/>
          <p:cNvSpPr txBox="1"/>
          <p:nvPr/>
        </p:nvSpPr>
        <p:spPr>
          <a:xfrm>
            <a:off x="6771443" y="2082927"/>
            <a:ext cx="11516557" cy="6690106"/>
          </a:xfrm>
          <a:prstGeom prst="rect">
            <a:avLst/>
          </a:prstGeom>
        </p:spPr>
        <p:txBody>
          <a:bodyPr lIns="0" tIns="0" rIns="0" bIns="0" rtlCol="0" anchor="t">
            <a:spAutoFit/>
          </a:bodyPr>
          <a:lstStyle/>
          <a:p>
            <a:pPr marL="780323" lvl="1" indent="-390162" algn="just">
              <a:lnSpc>
                <a:spcPts val="4084"/>
              </a:lnSpc>
              <a:buFont typeface="Arial"/>
              <a:buChar char="•"/>
            </a:pPr>
            <a:r>
              <a:rPr lang="en-US" sz="3614">
                <a:solidFill>
                  <a:srgbClr val="FFFFFF"/>
                </a:solidFill>
                <a:latin typeface="Glacial Indifference"/>
                <a:ea typeface="Glacial Indifference"/>
                <a:cs typeface="Glacial Indifference"/>
                <a:sym typeface="Glacial Indifference"/>
              </a:rPr>
              <a:t>The dataset was loaded from Google Drive.</a:t>
            </a:r>
          </a:p>
          <a:p>
            <a:pPr algn="just">
              <a:lnSpc>
                <a:spcPts val="4084"/>
              </a:lnSpc>
            </a:pPr>
            <a:endParaRPr lang="en-US" sz="3614">
              <a:solidFill>
                <a:srgbClr val="FFFFFF"/>
              </a:solidFill>
              <a:latin typeface="Glacial Indifference"/>
              <a:ea typeface="Glacial Indifference"/>
              <a:cs typeface="Glacial Indifference"/>
              <a:sym typeface="Glacial Indifference"/>
            </a:endParaRPr>
          </a:p>
          <a:p>
            <a:pPr marL="780323" lvl="1" indent="-390162" algn="just">
              <a:lnSpc>
                <a:spcPts val="4084"/>
              </a:lnSpc>
              <a:buFont typeface="Arial"/>
              <a:buChar char="•"/>
            </a:pPr>
            <a:r>
              <a:rPr lang="en-US" sz="3614">
                <a:solidFill>
                  <a:srgbClr val="FFFFFF"/>
                </a:solidFill>
                <a:latin typeface="Glacial Indifference"/>
                <a:ea typeface="Glacial Indifference"/>
                <a:cs typeface="Glacial Indifference"/>
                <a:sym typeface="Glacial Indifference"/>
              </a:rPr>
              <a:t>The images were resized to 224x224 pixels to match the input size required for ResNet18. Normalization was performed using the standard mean and standard deviation values.</a:t>
            </a:r>
          </a:p>
          <a:p>
            <a:pPr algn="just">
              <a:lnSpc>
                <a:spcPts val="4084"/>
              </a:lnSpc>
            </a:pPr>
            <a:endParaRPr lang="en-US" sz="3614">
              <a:solidFill>
                <a:srgbClr val="FFFFFF"/>
              </a:solidFill>
              <a:latin typeface="Glacial Indifference"/>
              <a:ea typeface="Glacial Indifference"/>
              <a:cs typeface="Glacial Indifference"/>
              <a:sym typeface="Glacial Indifference"/>
            </a:endParaRPr>
          </a:p>
          <a:p>
            <a:pPr marL="780323" lvl="1" indent="-390162" algn="just">
              <a:lnSpc>
                <a:spcPts val="4084"/>
              </a:lnSpc>
              <a:buFont typeface="Arial"/>
              <a:buChar char="•"/>
            </a:pPr>
            <a:r>
              <a:rPr lang="en-US" sz="3614">
                <a:solidFill>
                  <a:srgbClr val="FFFFFF"/>
                </a:solidFill>
                <a:latin typeface="Glacial Indifference"/>
                <a:ea typeface="Glacial Indifference"/>
                <a:cs typeface="Glacial Indifference"/>
                <a:sym typeface="Glacial Indifference"/>
              </a:rPr>
              <a:t>To enhance the training dataset, data augmentation techniques such as random horizontal flip, rotation, color jitter, and random resized crop were applied.</a:t>
            </a:r>
          </a:p>
          <a:p>
            <a:pPr algn="just">
              <a:lnSpc>
                <a:spcPts val="4084"/>
              </a:lnSpc>
            </a:pPr>
            <a:endParaRPr lang="en-US" sz="3614">
              <a:solidFill>
                <a:srgbClr val="FFFFFF"/>
              </a:solidFill>
              <a:latin typeface="Glacial Indifference"/>
              <a:ea typeface="Glacial Indifference"/>
              <a:cs typeface="Glacial Indifference"/>
              <a:sym typeface="Glacial Indifference"/>
            </a:endParaRPr>
          </a:p>
          <a:p>
            <a:pPr marL="780323" lvl="1" indent="-390162" algn="just">
              <a:lnSpc>
                <a:spcPts val="4084"/>
              </a:lnSpc>
              <a:buFont typeface="Arial"/>
              <a:buChar char="•"/>
            </a:pPr>
            <a:r>
              <a:rPr lang="en-US" sz="3614">
                <a:solidFill>
                  <a:srgbClr val="FFFFFF"/>
                </a:solidFill>
                <a:latin typeface="Glacial Indifference"/>
                <a:ea typeface="Glacial Indifference"/>
                <a:cs typeface="Glacial Indifference"/>
                <a:sym typeface="Glacial Indifference"/>
              </a:rPr>
              <a:t>The dataset was splatted 70% into training, 15% into validation and another 15% into test set.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a:off x="631637" y="-450964"/>
            <a:ext cx="17024727" cy="10737964"/>
          </a:xfrm>
          <a:custGeom>
            <a:avLst/>
            <a:gdLst/>
            <a:ahLst/>
            <a:cxnLst/>
            <a:rect l="l" t="t" r="r" b="b"/>
            <a:pathLst>
              <a:path w="17024727" h="10737964">
                <a:moveTo>
                  <a:pt x="0" y="0"/>
                </a:moveTo>
                <a:lnTo>
                  <a:pt x="17024726" y="0"/>
                </a:lnTo>
                <a:lnTo>
                  <a:pt x="17024726" y="10737964"/>
                </a:lnTo>
                <a:lnTo>
                  <a:pt x="0" y="10737964"/>
                </a:lnTo>
                <a:lnTo>
                  <a:pt x="0" y="0"/>
                </a:lnTo>
                <a:close/>
              </a:path>
            </a:pathLst>
          </a:custGeom>
          <a:blipFill>
            <a:blip r:embed="rId3"/>
            <a:stretch>
              <a:fillRect t="-123699"/>
            </a:stretch>
          </a:blipFill>
        </p:spPr>
      </p:sp>
      <p:sp>
        <p:nvSpPr>
          <p:cNvPr id="4" name="TextBox 4"/>
          <p:cNvSpPr txBox="1"/>
          <p:nvPr/>
        </p:nvSpPr>
        <p:spPr>
          <a:xfrm>
            <a:off x="631637" y="455917"/>
            <a:ext cx="17154498" cy="1520968"/>
          </a:xfrm>
          <a:prstGeom prst="rect">
            <a:avLst/>
          </a:prstGeom>
        </p:spPr>
        <p:txBody>
          <a:bodyPr lIns="0" tIns="0" rIns="0" bIns="0" rtlCol="0" anchor="t">
            <a:spAutoFit/>
          </a:bodyPr>
          <a:lstStyle/>
          <a:p>
            <a:pPr algn="ctr">
              <a:lnSpc>
                <a:spcPts val="11721"/>
              </a:lnSpc>
            </a:pPr>
            <a:r>
              <a:rPr lang="en-US" sz="10373">
                <a:solidFill>
                  <a:srgbClr val="FFFFFF"/>
                </a:solidFill>
                <a:latin typeface="Glacial Indifference Bold"/>
                <a:ea typeface="Glacial Indifference Bold"/>
                <a:cs typeface="Glacial Indifference Bold"/>
                <a:sym typeface="Glacial Indifference Bold"/>
              </a:rPr>
              <a:t>MODEL ARCHITECTURE</a:t>
            </a:r>
          </a:p>
        </p:txBody>
      </p:sp>
      <p:sp>
        <p:nvSpPr>
          <p:cNvPr id="5" name="TextBox 5"/>
          <p:cNvSpPr txBox="1"/>
          <p:nvPr/>
        </p:nvSpPr>
        <p:spPr>
          <a:xfrm>
            <a:off x="549306" y="2925377"/>
            <a:ext cx="17189388" cy="6594221"/>
          </a:xfrm>
          <a:prstGeom prst="rect">
            <a:avLst/>
          </a:prstGeom>
        </p:spPr>
        <p:txBody>
          <a:bodyPr lIns="0" tIns="0" rIns="0" bIns="0" rtlCol="0" anchor="t">
            <a:spAutoFit/>
          </a:bodyPr>
          <a:lstStyle/>
          <a:p>
            <a:pPr marL="996218" lvl="1" indent="-498109" algn="just">
              <a:lnSpc>
                <a:spcPts val="5214"/>
              </a:lnSpc>
              <a:buFont typeface="Arial"/>
              <a:buChar char="•"/>
            </a:pPr>
            <a:r>
              <a:rPr lang="en-US" sz="4614">
                <a:solidFill>
                  <a:srgbClr val="FFFFFF"/>
                </a:solidFill>
                <a:latin typeface="Glacial Indifference"/>
                <a:ea typeface="Glacial Indifference"/>
                <a:cs typeface="Glacial Indifference"/>
                <a:sym typeface="Glacial Indifference"/>
              </a:rPr>
              <a:t>The ResNet18 architecture was chosen for this classification task. ResNet18 is a powerful convolutional neural network with 18 layers, known for its effectiveness in image classification tasks. </a:t>
            </a:r>
          </a:p>
          <a:p>
            <a:pPr algn="just">
              <a:lnSpc>
                <a:spcPts val="5214"/>
              </a:lnSpc>
            </a:pPr>
            <a:endParaRPr lang="en-US" sz="4614">
              <a:solidFill>
                <a:srgbClr val="FFFFFF"/>
              </a:solidFill>
              <a:latin typeface="Glacial Indifference"/>
              <a:ea typeface="Glacial Indifference"/>
              <a:cs typeface="Glacial Indifference"/>
              <a:sym typeface="Glacial Indifference"/>
            </a:endParaRPr>
          </a:p>
          <a:p>
            <a:pPr marL="996218" lvl="1" indent="-498109" algn="just">
              <a:lnSpc>
                <a:spcPts val="5214"/>
              </a:lnSpc>
              <a:buFont typeface="Arial"/>
              <a:buChar char="•"/>
            </a:pPr>
            <a:r>
              <a:rPr lang="en-US" sz="4614">
                <a:solidFill>
                  <a:srgbClr val="FFFFFF"/>
                </a:solidFill>
                <a:latin typeface="Glacial Indifference"/>
                <a:ea typeface="Glacial Indifference"/>
                <a:cs typeface="Glacial Indifference"/>
                <a:sym typeface="Glacial Indifference"/>
              </a:rPr>
              <a:t>The architecture includes multiple convolutional layers, batch normalization, ReLU activation functions, and max-pooling layers.</a:t>
            </a:r>
          </a:p>
          <a:p>
            <a:pPr algn="just">
              <a:lnSpc>
                <a:spcPts val="5214"/>
              </a:lnSpc>
            </a:pPr>
            <a:endParaRPr lang="en-US" sz="4614">
              <a:solidFill>
                <a:srgbClr val="FFFFFF"/>
              </a:solidFill>
              <a:latin typeface="Glacial Indifference"/>
              <a:ea typeface="Glacial Indifference"/>
              <a:cs typeface="Glacial Indifference"/>
              <a:sym typeface="Glacial Indifference"/>
            </a:endParaRPr>
          </a:p>
          <a:p>
            <a:pPr marL="996218" lvl="1" indent="-498109" algn="just">
              <a:lnSpc>
                <a:spcPts val="5214"/>
              </a:lnSpc>
              <a:buFont typeface="Arial"/>
              <a:buChar char="•"/>
            </a:pPr>
            <a:r>
              <a:rPr lang="en-US" sz="4614">
                <a:solidFill>
                  <a:srgbClr val="FFFFFF"/>
                </a:solidFill>
                <a:latin typeface="Glacial Indifference"/>
                <a:ea typeface="Glacial Indifference"/>
                <a:cs typeface="Glacial Indifference"/>
                <a:sym typeface="Glacial Indifference"/>
              </a:rPr>
              <a:t>For this project, the final layer was modified by tuning the weights to adapt them to the specific weather dataset.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sp>
        <p:nvSpPr>
          <p:cNvPr id="4" name="Freeform 4"/>
          <p:cNvSpPr/>
          <p:nvPr/>
        </p:nvSpPr>
        <p:spPr>
          <a:xfrm flipH="1">
            <a:off x="741236" y="5406336"/>
            <a:ext cx="2409362" cy="4441219"/>
          </a:xfrm>
          <a:custGeom>
            <a:avLst/>
            <a:gdLst/>
            <a:ahLst/>
            <a:cxnLst/>
            <a:rect l="l" t="t" r="r" b="b"/>
            <a:pathLst>
              <a:path w="2409362" h="4441219">
                <a:moveTo>
                  <a:pt x="2409362" y="0"/>
                </a:moveTo>
                <a:lnTo>
                  <a:pt x="0" y="0"/>
                </a:lnTo>
                <a:lnTo>
                  <a:pt x="0" y="4441219"/>
                </a:lnTo>
                <a:lnTo>
                  <a:pt x="2409362" y="4441219"/>
                </a:lnTo>
                <a:lnTo>
                  <a:pt x="2409362" y="0"/>
                </a:lnTo>
                <a:close/>
              </a:path>
            </a:pathLst>
          </a:custGeom>
          <a:blipFill>
            <a:blip r:embed="rId4"/>
            <a:stretch>
              <a:fillRect/>
            </a:stretch>
          </a:blipFill>
        </p:spPr>
      </p:sp>
      <p:sp>
        <p:nvSpPr>
          <p:cNvPr id="5" name="TextBox 5"/>
          <p:cNvSpPr txBox="1"/>
          <p:nvPr/>
        </p:nvSpPr>
        <p:spPr>
          <a:xfrm>
            <a:off x="3773714" y="525590"/>
            <a:ext cx="9511540" cy="1044320"/>
          </a:xfrm>
          <a:prstGeom prst="rect">
            <a:avLst/>
          </a:prstGeom>
        </p:spPr>
        <p:txBody>
          <a:bodyPr lIns="0" tIns="0" rIns="0" bIns="0" rtlCol="0" anchor="t">
            <a:spAutoFit/>
          </a:bodyPr>
          <a:lstStyle/>
          <a:p>
            <a:pPr algn="r">
              <a:lnSpc>
                <a:spcPts val="8039"/>
              </a:lnSpc>
            </a:pPr>
            <a:r>
              <a:rPr lang="en-US" sz="7114">
                <a:solidFill>
                  <a:srgbClr val="FFFFFF"/>
                </a:solidFill>
                <a:latin typeface="Glacial Indifference Bold"/>
                <a:ea typeface="Glacial Indifference Bold"/>
                <a:cs typeface="Glacial Indifference Bold"/>
                <a:sym typeface="Glacial Indifference Bold"/>
              </a:rPr>
              <a:t>TRAINING STRATEGY</a:t>
            </a:r>
          </a:p>
        </p:txBody>
      </p:sp>
      <p:sp>
        <p:nvSpPr>
          <p:cNvPr id="6" name="TextBox 6"/>
          <p:cNvSpPr txBox="1"/>
          <p:nvPr/>
        </p:nvSpPr>
        <p:spPr>
          <a:xfrm>
            <a:off x="6571695" y="2244344"/>
            <a:ext cx="11294052" cy="7476406"/>
          </a:xfrm>
          <a:prstGeom prst="rect">
            <a:avLst/>
          </a:prstGeom>
        </p:spPr>
        <p:txBody>
          <a:bodyPr lIns="0" tIns="0" rIns="0" bIns="0" rtlCol="0" anchor="t">
            <a:spAutoFit/>
          </a:bodyPr>
          <a:lstStyle/>
          <a:p>
            <a:pPr algn="just">
              <a:lnSpc>
                <a:spcPts val="5327"/>
              </a:lnSpc>
              <a:spcBef>
                <a:spcPct val="0"/>
              </a:spcBef>
            </a:pPr>
            <a:r>
              <a:rPr lang="en-US" sz="4714" dirty="0">
                <a:solidFill>
                  <a:srgbClr val="FFFFFF"/>
                </a:solidFill>
                <a:latin typeface="Glacial Indifference Bold"/>
                <a:ea typeface="Glacial Indifference Bold"/>
                <a:cs typeface="Glacial Indifference Bold"/>
                <a:sym typeface="Glacial Indifference Bold"/>
              </a:rPr>
              <a:t>DATA SPLITTING</a:t>
            </a:r>
          </a:p>
          <a:p>
            <a:pPr algn="just">
              <a:lnSpc>
                <a:spcPts val="5327"/>
              </a:lnSpc>
              <a:spcBef>
                <a:spcPct val="0"/>
              </a:spcBef>
            </a:pPr>
            <a:r>
              <a:rPr lang="en-US" sz="4714" dirty="0">
                <a:solidFill>
                  <a:srgbClr val="FFFFFF"/>
                </a:solidFill>
                <a:latin typeface="Glacial Indifference"/>
                <a:ea typeface="Glacial Indifference"/>
                <a:cs typeface="Glacial Indifference"/>
                <a:sym typeface="Glacial Indifference"/>
              </a:rPr>
              <a:t>The dataset was split into training, validation, and test sets, with a ratio of 70%, 15%, and 15%, respectively.</a:t>
            </a:r>
          </a:p>
          <a:p>
            <a:pPr algn="just">
              <a:lnSpc>
                <a:spcPts val="5327"/>
              </a:lnSpc>
              <a:spcBef>
                <a:spcPct val="0"/>
              </a:spcBef>
            </a:pPr>
            <a:endParaRPr lang="en-US" sz="4714" dirty="0">
              <a:solidFill>
                <a:srgbClr val="FFFFFF"/>
              </a:solidFill>
              <a:latin typeface="Glacial Indifference"/>
              <a:ea typeface="Glacial Indifference"/>
              <a:cs typeface="Glacial Indifference"/>
              <a:sym typeface="Glacial Indifference"/>
            </a:endParaRPr>
          </a:p>
          <a:p>
            <a:pPr algn="just">
              <a:lnSpc>
                <a:spcPts val="5327"/>
              </a:lnSpc>
              <a:spcBef>
                <a:spcPct val="0"/>
              </a:spcBef>
            </a:pPr>
            <a:r>
              <a:rPr lang="en-US" sz="4714" dirty="0">
                <a:solidFill>
                  <a:srgbClr val="FFFFFF"/>
                </a:solidFill>
                <a:latin typeface="Glacial Indifference Bold"/>
                <a:ea typeface="Glacial Indifference Bold"/>
                <a:cs typeface="Glacial Indifference Bold"/>
                <a:sym typeface="Glacial Indifference Bold"/>
              </a:rPr>
              <a:t>DATA AUGMENTATION</a:t>
            </a:r>
          </a:p>
          <a:p>
            <a:pPr algn="just">
              <a:lnSpc>
                <a:spcPts val="5327"/>
              </a:lnSpc>
              <a:spcBef>
                <a:spcPct val="0"/>
              </a:spcBef>
            </a:pPr>
            <a:r>
              <a:rPr lang="en-US" sz="4714" dirty="0">
                <a:solidFill>
                  <a:srgbClr val="FFFFFF"/>
                </a:solidFill>
                <a:latin typeface="Glacial Indifference"/>
                <a:ea typeface="Glacial Indifference"/>
                <a:cs typeface="Glacial Indifference"/>
                <a:sym typeface="Glacial Indifference"/>
              </a:rPr>
              <a:t>Applied various data augmentation techniques such as random horizontal flip, random rotation, color jitter, and random resized crop to increase the diversity of the training data and prevent overfitting.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flipH="1">
            <a:off x="741236" y="5406336"/>
            <a:ext cx="2409362" cy="4441219"/>
          </a:xfrm>
          <a:custGeom>
            <a:avLst/>
            <a:gdLst/>
            <a:ahLst/>
            <a:cxnLst/>
            <a:rect l="l" t="t" r="r" b="b"/>
            <a:pathLst>
              <a:path w="2409362" h="4441219">
                <a:moveTo>
                  <a:pt x="2409362" y="0"/>
                </a:moveTo>
                <a:lnTo>
                  <a:pt x="0" y="0"/>
                </a:lnTo>
                <a:lnTo>
                  <a:pt x="0" y="4441219"/>
                </a:lnTo>
                <a:lnTo>
                  <a:pt x="2409362" y="4441219"/>
                </a:lnTo>
                <a:lnTo>
                  <a:pt x="2409362" y="0"/>
                </a:lnTo>
                <a:close/>
              </a:path>
            </a:pathLst>
          </a:custGeom>
          <a:blipFill>
            <a:blip r:embed="rId3"/>
            <a:stretch>
              <a:fillRect/>
            </a:stretch>
          </a:blipFill>
        </p:spPr>
      </p:sp>
      <p:sp>
        <p:nvSpPr>
          <p:cNvPr id="4" name="TextBox 4"/>
          <p:cNvSpPr txBox="1"/>
          <p:nvPr/>
        </p:nvSpPr>
        <p:spPr>
          <a:xfrm>
            <a:off x="3773714" y="525590"/>
            <a:ext cx="9511540" cy="1044320"/>
          </a:xfrm>
          <a:prstGeom prst="rect">
            <a:avLst/>
          </a:prstGeom>
        </p:spPr>
        <p:txBody>
          <a:bodyPr lIns="0" tIns="0" rIns="0" bIns="0" rtlCol="0" anchor="t">
            <a:spAutoFit/>
          </a:bodyPr>
          <a:lstStyle/>
          <a:p>
            <a:pPr algn="r">
              <a:lnSpc>
                <a:spcPts val="8039"/>
              </a:lnSpc>
            </a:pPr>
            <a:r>
              <a:rPr lang="en-US" sz="7114">
                <a:solidFill>
                  <a:srgbClr val="FFFFFF"/>
                </a:solidFill>
                <a:latin typeface="Glacial Indifference Bold"/>
                <a:ea typeface="Glacial Indifference Bold"/>
                <a:cs typeface="Glacial Indifference Bold"/>
                <a:sym typeface="Glacial Indifference Bold"/>
              </a:rPr>
              <a:t>TRAINING STRATEGY</a:t>
            </a:r>
          </a:p>
        </p:txBody>
      </p:sp>
      <p:sp>
        <p:nvSpPr>
          <p:cNvPr id="5" name="TextBox 5"/>
          <p:cNvSpPr txBox="1"/>
          <p:nvPr/>
        </p:nvSpPr>
        <p:spPr>
          <a:xfrm>
            <a:off x="5445535" y="1988006"/>
            <a:ext cx="12512881" cy="5539978"/>
          </a:xfrm>
          <a:prstGeom prst="rect">
            <a:avLst/>
          </a:prstGeom>
        </p:spPr>
        <p:txBody>
          <a:bodyPr lIns="0" tIns="0" rIns="0" bIns="0" rtlCol="0" anchor="t">
            <a:spAutoFit/>
          </a:bodyPr>
          <a:lstStyle/>
          <a:p>
            <a:pPr>
              <a:lnSpc>
                <a:spcPts val="4772"/>
              </a:lnSpc>
            </a:pPr>
            <a:r>
              <a:rPr lang="en-US" sz="4223" dirty="0">
                <a:solidFill>
                  <a:srgbClr val="FFFFFF"/>
                </a:solidFill>
                <a:latin typeface="Glacial Indifference Bold"/>
                <a:ea typeface="Glacial Indifference Bold"/>
                <a:cs typeface="Glacial Indifference Bold"/>
                <a:sym typeface="Glacial Indifference Bold"/>
              </a:rPr>
              <a:t>TRANSFER LEARNING</a:t>
            </a:r>
          </a:p>
          <a:p>
            <a:pPr>
              <a:lnSpc>
                <a:spcPts val="4772"/>
              </a:lnSpc>
            </a:pPr>
            <a:r>
              <a:rPr lang="en-US" sz="4223" dirty="0">
                <a:solidFill>
                  <a:srgbClr val="FFFFFF"/>
                </a:solidFill>
                <a:latin typeface="Glacial Indifference"/>
                <a:ea typeface="Glacial Indifference"/>
                <a:cs typeface="Glacial Indifference"/>
                <a:sym typeface="Glacial Indifference"/>
              </a:rPr>
              <a:t>Utilized a pre-trained resnet18 model and fine-tuned it on the weather dataset. This approach leverages the learned features from the dataset, providing a strong starting point for training.</a:t>
            </a:r>
          </a:p>
          <a:p>
            <a:pPr>
              <a:lnSpc>
                <a:spcPts val="4772"/>
              </a:lnSpc>
            </a:pPr>
            <a:endParaRPr lang="en-US" sz="4223" dirty="0">
              <a:solidFill>
                <a:srgbClr val="FFFFFF"/>
              </a:solidFill>
              <a:latin typeface="Glacial Indifference"/>
              <a:ea typeface="Glacial Indifference"/>
              <a:cs typeface="Glacial Indifference"/>
              <a:sym typeface="Glacial Indifference"/>
            </a:endParaRPr>
          </a:p>
          <a:p>
            <a:pPr>
              <a:lnSpc>
                <a:spcPts val="4772"/>
              </a:lnSpc>
            </a:pPr>
            <a:r>
              <a:rPr lang="en-US" sz="4223" dirty="0">
                <a:solidFill>
                  <a:srgbClr val="FFFFFF"/>
                </a:solidFill>
                <a:latin typeface="Glacial Indifference Bold"/>
                <a:ea typeface="Glacial Indifference Bold"/>
                <a:cs typeface="Glacial Indifference Bold"/>
                <a:sym typeface="Glacial Indifference Bold"/>
              </a:rPr>
              <a:t>TRAINING PARAMETERS</a:t>
            </a:r>
          </a:p>
          <a:p>
            <a:pPr>
              <a:lnSpc>
                <a:spcPts val="4772"/>
              </a:lnSpc>
            </a:pPr>
            <a:r>
              <a:rPr lang="en-US" sz="4223" dirty="0">
                <a:solidFill>
                  <a:srgbClr val="FFFFFF"/>
                </a:solidFill>
                <a:latin typeface="Glacial Indifference"/>
                <a:ea typeface="Glacial Indifference"/>
                <a:cs typeface="Glacial Indifference"/>
                <a:sym typeface="Glacial Indifference"/>
              </a:rPr>
              <a:t>The model was initialized to train for 10 epochs calculating the validation loss and accuracy.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3773714" y="525590"/>
            <a:ext cx="9511540" cy="1044320"/>
          </a:xfrm>
          <a:prstGeom prst="rect">
            <a:avLst/>
          </a:prstGeom>
        </p:spPr>
        <p:txBody>
          <a:bodyPr lIns="0" tIns="0" rIns="0" bIns="0" rtlCol="0" anchor="t">
            <a:spAutoFit/>
          </a:bodyPr>
          <a:lstStyle/>
          <a:p>
            <a:pPr algn="r">
              <a:lnSpc>
                <a:spcPts val="8039"/>
              </a:lnSpc>
            </a:pPr>
            <a:r>
              <a:rPr lang="en-US" sz="7114">
                <a:solidFill>
                  <a:srgbClr val="FFFFFF"/>
                </a:solidFill>
                <a:latin typeface="Glacial Indifference Bold"/>
                <a:ea typeface="Glacial Indifference Bold"/>
                <a:cs typeface="Glacial Indifference Bold"/>
                <a:sym typeface="Glacial Indifference Bold"/>
              </a:rPr>
              <a:t>TRAINING STRATEGY</a:t>
            </a:r>
          </a:p>
        </p:txBody>
      </p:sp>
      <p:sp>
        <p:nvSpPr>
          <p:cNvPr id="4" name="Freeform 4"/>
          <p:cNvSpPr/>
          <p:nvPr/>
        </p:nvSpPr>
        <p:spPr>
          <a:xfrm flipH="1">
            <a:off x="741236" y="5406336"/>
            <a:ext cx="2409362" cy="4441219"/>
          </a:xfrm>
          <a:custGeom>
            <a:avLst/>
            <a:gdLst/>
            <a:ahLst/>
            <a:cxnLst/>
            <a:rect l="l" t="t" r="r" b="b"/>
            <a:pathLst>
              <a:path w="2409362" h="4441219">
                <a:moveTo>
                  <a:pt x="2409362" y="0"/>
                </a:moveTo>
                <a:lnTo>
                  <a:pt x="0" y="0"/>
                </a:lnTo>
                <a:lnTo>
                  <a:pt x="0" y="4441219"/>
                </a:lnTo>
                <a:lnTo>
                  <a:pt x="2409362" y="4441219"/>
                </a:lnTo>
                <a:lnTo>
                  <a:pt x="2409362" y="0"/>
                </a:lnTo>
                <a:close/>
              </a:path>
            </a:pathLst>
          </a:custGeom>
          <a:blipFill>
            <a:blip r:embed="rId3"/>
            <a:stretch>
              <a:fillRect/>
            </a:stretch>
          </a:blipFill>
        </p:spPr>
      </p:sp>
      <p:sp>
        <p:nvSpPr>
          <p:cNvPr id="5" name="TextBox 5"/>
          <p:cNvSpPr txBox="1"/>
          <p:nvPr/>
        </p:nvSpPr>
        <p:spPr>
          <a:xfrm>
            <a:off x="4370132" y="2293818"/>
            <a:ext cx="13917868" cy="7434728"/>
          </a:xfrm>
          <a:prstGeom prst="rect">
            <a:avLst/>
          </a:prstGeom>
        </p:spPr>
        <p:txBody>
          <a:bodyPr lIns="0" tIns="0" rIns="0" bIns="0" rtlCol="0" anchor="t">
            <a:spAutoFit/>
          </a:bodyPr>
          <a:lstStyle/>
          <a:p>
            <a:pPr>
              <a:lnSpc>
                <a:spcPts val="5274"/>
              </a:lnSpc>
              <a:spcBef>
                <a:spcPct val="0"/>
              </a:spcBef>
            </a:pPr>
            <a:r>
              <a:rPr lang="en-US" sz="4000" dirty="0">
                <a:solidFill>
                  <a:srgbClr val="FFFFFF"/>
                </a:solidFill>
                <a:latin typeface="Glacial Indifference Bold"/>
                <a:ea typeface="Glacial Indifference Bold"/>
                <a:cs typeface="Glacial Indifference Bold"/>
                <a:sym typeface="Glacial Indifference Bold"/>
              </a:rPr>
              <a:t>EARLY STOPPING</a:t>
            </a:r>
          </a:p>
          <a:p>
            <a:pPr>
              <a:lnSpc>
                <a:spcPts val="5274"/>
              </a:lnSpc>
              <a:spcBef>
                <a:spcPct val="0"/>
              </a:spcBef>
            </a:pPr>
            <a:r>
              <a:rPr lang="en-US" sz="4000" dirty="0">
                <a:solidFill>
                  <a:srgbClr val="FFFFFF"/>
                </a:solidFill>
                <a:latin typeface="Glacial Indifference"/>
                <a:ea typeface="Glacial Indifference"/>
                <a:cs typeface="Glacial Indifference"/>
                <a:sym typeface="Glacial Indifference"/>
              </a:rPr>
              <a:t>Implemented an early stopping criterion to monitor the validation loss. Training was stopped preventing overfitting and saving computational resources.</a:t>
            </a:r>
          </a:p>
          <a:p>
            <a:pPr>
              <a:lnSpc>
                <a:spcPts val="5274"/>
              </a:lnSpc>
              <a:spcBef>
                <a:spcPct val="0"/>
              </a:spcBef>
            </a:pPr>
            <a:endParaRPr lang="en-US" sz="4000" dirty="0">
              <a:solidFill>
                <a:srgbClr val="FFFFFF"/>
              </a:solidFill>
              <a:latin typeface="Glacial Indifference"/>
              <a:ea typeface="Glacial Indifference"/>
              <a:cs typeface="Glacial Indifference"/>
              <a:sym typeface="Glacial Indifference"/>
            </a:endParaRPr>
          </a:p>
          <a:p>
            <a:pPr>
              <a:lnSpc>
                <a:spcPts val="5274"/>
              </a:lnSpc>
              <a:spcBef>
                <a:spcPct val="0"/>
              </a:spcBef>
            </a:pPr>
            <a:r>
              <a:rPr lang="en-US" sz="4000" dirty="0">
                <a:solidFill>
                  <a:srgbClr val="FFFFFF"/>
                </a:solidFill>
                <a:latin typeface="Glacial Indifference Bold"/>
                <a:ea typeface="Glacial Indifference Bold"/>
                <a:cs typeface="Glacial Indifference Bold"/>
                <a:sym typeface="Glacial Indifference Bold"/>
              </a:rPr>
              <a:t>HYPERPARAMETER TUNING</a:t>
            </a:r>
          </a:p>
          <a:p>
            <a:pPr>
              <a:lnSpc>
                <a:spcPts val="5274"/>
              </a:lnSpc>
              <a:spcBef>
                <a:spcPct val="0"/>
              </a:spcBef>
            </a:pPr>
            <a:r>
              <a:rPr lang="en-US" sz="4000" dirty="0">
                <a:solidFill>
                  <a:srgbClr val="FFFFFF"/>
                </a:solidFill>
                <a:latin typeface="Glacial Indifference"/>
                <a:ea typeface="Glacial Indifference"/>
                <a:cs typeface="Glacial Indifference"/>
                <a:sym typeface="Glacial Indifference"/>
              </a:rPr>
              <a:t>Conducted hyperparameter tuning to identify the optimal values for learning rate, momentum, and batch size. This involved experimenting with different combinations and selecting the ones that resulted in the best validation performance.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1015</Words>
  <Application>Microsoft Office PowerPoint</Application>
  <PresentationFormat>Custom</PresentationFormat>
  <Paragraphs>101</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Glacial Indifference Bold</vt:lpstr>
      <vt:lpstr>HK Grotesk</vt:lpstr>
      <vt:lpstr>Arial</vt:lpstr>
      <vt:lpstr>Calibri</vt:lpstr>
      <vt:lpstr>Glacial Indifference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Pytorch capstone project</dc:title>
  <cp:lastModifiedBy>Karan</cp:lastModifiedBy>
  <cp:revision>7</cp:revision>
  <dcterms:created xsi:type="dcterms:W3CDTF">2006-08-16T00:00:00Z</dcterms:created>
  <dcterms:modified xsi:type="dcterms:W3CDTF">2024-08-06T00:16:11Z</dcterms:modified>
  <dc:identifier>DAGNBVBp9Dw</dc:identifier>
</cp:coreProperties>
</file>

<file path=docProps/thumbnail.jpeg>
</file>